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59" r:id="rId4"/>
    <p:sldId id="258" r:id="rId5"/>
    <p:sldId id="260" r:id="rId6"/>
    <p:sldId id="264" r:id="rId7"/>
    <p:sldId id="263" r:id="rId8"/>
    <p:sldId id="265" r:id="rId9"/>
    <p:sldId id="278" r:id="rId10"/>
    <p:sldId id="261" r:id="rId11"/>
    <p:sldId id="266" r:id="rId12"/>
    <p:sldId id="279" r:id="rId13"/>
    <p:sldId id="267" r:id="rId14"/>
    <p:sldId id="268" r:id="rId15"/>
    <p:sldId id="269" r:id="rId16"/>
    <p:sldId id="270" r:id="rId17"/>
    <p:sldId id="271" r:id="rId18"/>
    <p:sldId id="272" r:id="rId19"/>
    <p:sldId id="273" r:id="rId20"/>
    <p:sldId id="274" r:id="rId21"/>
    <p:sldId id="275" r:id="rId22"/>
    <p:sldId id="277" r:id="rId23"/>
    <p:sldId id="262"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05" autoAdjust="0"/>
  </p:normalViewPr>
  <p:slideViewPr>
    <p:cSldViewPr snapToGrid="0">
      <p:cViewPr varScale="1">
        <p:scale>
          <a:sx n="65" d="100"/>
          <a:sy n="65"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6DFB9DA-B06A-4746-B1D3-06D31591EB2F}" type="datetimeFigureOut">
              <a:rPr lang="en-US" smtClean="0"/>
              <a:t>3/15/2022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D2EB218-7CF8-4A7C-A6FA-F3E689608A0A}" type="slidenum">
              <a:rPr lang="en-US" smtClean="0"/>
              <a:t>‹#›</a:t>
            </a:fld>
            <a:endParaRPr lang="en-US"/>
          </a:p>
        </p:txBody>
      </p:sp>
    </p:spTree>
    <p:extLst>
      <p:ext uri="{BB962C8B-B14F-4D97-AF65-F5344CB8AC3E}">
        <p14:creationId xmlns:p14="http://schemas.microsoft.com/office/powerpoint/2010/main" val="161536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361641-1D4A-491E-B2B6-AF57DF7D272E}" type="datetimeFigureOut">
              <a:rPr lang="en-US" smtClean="0"/>
              <a:t>3/15/2022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F60EB4-0AA8-4FE1-90BC-B76EBBE95EF2}" type="slidenum">
              <a:rPr lang="en-US" smtClean="0"/>
              <a:t>‹#›</a:t>
            </a:fld>
            <a:endParaRPr lang="en-US"/>
          </a:p>
        </p:txBody>
      </p:sp>
    </p:spTree>
    <p:extLst>
      <p:ext uri="{BB962C8B-B14F-4D97-AF65-F5344CB8AC3E}">
        <p14:creationId xmlns:p14="http://schemas.microsoft.com/office/powerpoint/2010/main" val="404633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2010 Census Report,</a:t>
            </a:r>
            <a:r>
              <a:rPr lang="en-US" baseline="0" dirty="0" smtClean="0"/>
              <a:t> the Town of Lisbon had a population of 9,009 people, 3,696 households and 2,477 families living in town. In comparison, the 2020 Census is showing a growth of 702 people for a total population of 9,711; 3,728 households. Some other interesting statistics from the 2020 Census are as follows: the median age is 38.9; 14.6%, or 987 of the population are veterans; 8.5% persons below the poverty line; the average travel time to work is 26.6 minutes for residents of our Town, where 2% of the residents work from home.; the median value of owner-occupied housing units for valuation purposes is $150,700; and the median household income is $57,568 which is about 10% higher than the median household income for Androscoggin County. </a:t>
            </a:r>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2</a:t>
            </a:fld>
            <a:endParaRPr lang="en-US"/>
          </a:p>
        </p:txBody>
      </p:sp>
    </p:spTree>
    <p:extLst>
      <p:ext uri="{BB962C8B-B14F-4D97-AF65-F5344CB8AC3E}">
        <p14:creationId xmlns:p14="http://schemas.microsoft.com/office/powerpoint/2010/main" val="30258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we would like to highlight some</a:t>
            </a:r>
            <a:r>
              <a:rPr lang="en-US" baseline="0" dirty="0" smtClean="0"/>
              <a:t> of the services that our Town provides to the residents; each department listed works very hard to make each of these programs successful. </a:t>
            </a:r>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4</a:t>
            </a:fld>
            <a:endParaRPr lang="en-US"/>
          </a:p>
        </p:txBody>
      </p:sp>
    </p:spTree>
    <p:extLst>
      <p:ext uri="{BB962C8B-B14F-4D97-AF65-F5344CB8AC3E}">
        <p14:creationId xmlns:p14="http://schemas.microsoft.com/office/powerpoint/2010/main" val="254253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Town</a:t>
            </a:r>
            <a:r>
              <a:rPr lang="en-US" baseline="0" dirty="0" smtClean="0"/>
              <a:t> of Lisbon has been experiencing the ‘revolving door effect’. We have been seeing an increase in employee turnover by a drastic amount in this fiscal year. In order to set us up for success into a new fiscal year, it is important to look at employee retention and recruitment. CMA, a third party consulting firm that focuses on this topic, has been hired during FY22 to help the Town by conducting a market study. As indicated in their presentation tonight, the development of a pay structure will aid us in aligning with market data and to work on employee retention and recruitment. COVID-19 still dramatically effects our way of life; the aftermath of this will be felt for many years. We are seeing a 5-7% price increase on most goods and services. In addition, manufacturing timelines are being increased for multiple reasons (staff shortages, overseas delays, material shortages, etc.) Estimated timeline for trucks are at 18 months currently. Based on these current projections, some fixed asset purchases would need to be deferred to FY24 based on timeline alone. </a:t>
            </a:r>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5</a:t>
            </a:fld>
            <a:endParaRPr lang="en-US"/>
          </a:p>
        </p:txBody>
      </p:sp>
    </p:spTree>
    <p:extLst>
      <p:ext uri="{BB962C8B-B14F-4D97-AF65-F5344CB8AC3E}">
        <p14:creationId xmlns:p14="http://schemas.microsoft.com/office/powerpoint/2010/main" val="332974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included in General Government</a:t>
            </a:r>
            <a:r>
              <a:rPr lang="en-US" baseline="0" dirty="0" smtClean="0"/>
              <a:t> Revenue? Well, this includes motor vehicle excise tax revenue, boat excise taxes, State Revenue Sharing, Homestead Exemptions and BETE Reimbursements from the State. It also includes revenue from some departments such as Planning Board, Clerk and  Code Enforcement. Under Health &amp; Welfare/General Assistance, we have General Assistance (70% of GA expenses are reimbursed by the State). Public Safety revenue is sourced from the following departments: Police, Fire, ACO and Communication Center. Public Works revenue comes from the Transfer Station. Culture &amp; Recreation revenue comes from the Library Department and the Parks &amp; Recreation Department.</a:t>
            </a:r>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9</a:t>
            </a:fld>
            <a:endParaRPr lang="en-US"/>
          </a:p>
        </p:txBody>
      </p:sp>
    </p:spTree>
    <p:extLst>
      <p:ext uri="{BB962C8B-B14F-4D97-AF65-F5344CB8AC3E}">
        <p14:creationId xmlns:p14="http://schemas.microsoft.com/office/powerpoint/2010/main" val="424622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150,700 x .02310 = $3,481.17</a:t>
            </a:r>
          </a:p>
          <a:p>
            <a:r>
              <a:rPr lang="en-US" dirty="0" smtClean="0"/>
              <a:t>150,700 x 0.02210</a:t>
            </a:r>
            <a:r>
              <a:rPr lang="en-US" baseline="0" dirty="0" smtClean="0"/>
              <a:t> = $3,330.47 </a:t>
            </a:r>
          </a:p>
          <a:p>
            <a:r>
              <a:rPr lang="en-US" baseline="0" dirty="0" smtClean="0"/>
              <a:t>$3,481.17-3,330.47 = 150.70</a:t>
            </a:r>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11</a:t>
            </a:fld>
            <a:endParaRPr lang="en-US"/>
          </a:p>
        </p:txBody>
      </p:sp>
    </p:spTree>
    <p:extLst>
      <p:ext uri="{BB962C8B-B14F-4D97-AF65-F5344CB8AC3E}">
        <p14:creationId xmlns:p14="http://schemas.microsoft.com/office/powerpoint/2010/main" val="1571456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9D3DBB-253B-43D5-81EC-28A14165864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48978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428132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21590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1834E53-DCE9-4F53-95B5-1147261CAB0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9115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623790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99D3DBB-253B-43D5-81EC-28A14165864A}"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381607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99D3DBB-253B-43D5-81EC-28A14165864A}"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97466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9D3DBB-253B-43D5-81EC-28A14165864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351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99D3DBB-253B-43D5-81EC-28A14165864A}" type="datetimeFigureOut">
              <a:rPr lang="en-US" smtClean="0"/>
              <a:t>3/15/2022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1834E53-DCE9-4F53-95B5-1147261CAB02}" type="slidenum">
              <a:rPr lang="en-US" smtClean="0"/>
              <a:t>‹#›</a:t>
            </a:fld>
            <a:endParaRPr lang="en-US"/>
          </a:p>
        </p:txBody>
      </p:sp>
    </p:spTree>
    <p:extLst>
      <p:ext uri="{BB962C8B-B14F-4D97-AF65-F5344CB8AC3E}">
        <p14:creationId xmlns:p14="http://schemas.microsoft.com/office/powerpoint/2010/main" val="150667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9D3DBB-253B-43D5-81EC-28A14165864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272639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9D3DBB-253B-43D5-81EC-28A14165864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68843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9D3DBB-253B-43D5-81EC-28A14165864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406413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9D3DBB-253B-43D5-81EC-28A14165864A}"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34741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9D3DBB-253B-43D5-81EC-28A14165864A}"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330827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99D3DBB-253B-43D5-81EC-28A14165864A}"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8456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96319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260111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9D3DBB-253B-43D5-81EC-28A14165864A}" type="datetimeFigureOut">
              <a:rPr lang="en-US" smtClean="0"/>
              <a:t>3/15/2022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1834E53-DCE9-4F53-95B5-1147261CAB02}" type="slidenum">
              <a:rPr lang="en-US" smtClean="0"/>
              <a:t>‹#›</a:t>
            </a:fld>
            <a:endParaRPr lang="en-US"/>
          </a:p>
        </p:txBody>
      </p:sp>
    </p:spTree>
    <p:extLst>
      <p:ext uri="{BB962C8B-B14F-4D97-AF65-F5344CB8AC3E}">
        <p14:creationId xmlns:p14="http://schemas.microsoft.com/office/powerpoint/2010/main" val="10778927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newords.municode.com/readordinance.aspx?ordinanceid=819177&amp;datasource=ordbank"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1294"/>
            <a:ext cx="9144000" cy="1012363"/>
          </a:xfrm>
        </p:spPr>
        <p:txBody>
          <a:bodyPr/>
          <a:lstStyle/>
          <a:p>
            <a:r>
              <a:rPr lang="en-US" dirty="0" smtClean="0"/>
              <a:t>Town of Lisbon</a:t>
            </a:r>
            <a:endParaRPr lang="en-US" dirty="0"/>
          </a:p>
        </p:txBody>
      </p:sp>
      <p:sp>
        <p:nvSpPr>
          <p:cNvPr id="3" name="Subtitle 2"/>
          <p:cNvSpPr>
            <a:spLocks noGrp="1"/>
          </p:cNvSpPr>
          <p:nvPr>
            <p:ph type="subTitle" idx="1"/>
          </p:nvPr>
        </p:nvSpPr>
        <p:spPr>
          <a:xfrm>
            <a:off x="1424247" y="4824009"/>
            <a:ext cx="9144000" cy="1655762"/>
          </a:xfrm>
        </p:spPr>
        <p:txBody>
          <a:bodyPr/>
          <a:lstStyle/>
          <a:p>
            <a:r>
              <a:rPr lang="en-US" dirty="0" smtClean="0"/>
              <a:t>Presentation of the Proposed FY2023 Budget</a:t>
            </a:r>
          </a:p>
          <a:p>
            <a:r>
              <a:rPr lang="en-US" dirty="0" smtClean="0"/>
              <a:t>Ryan McGee, Interim Town Manager</a:t>
            </a:r>
          </a:p>
          <a:p>
            <a:r>
              <a:rPr lang="en-US" dirty="0" smtClean="0"/>
              <a:t>Kayla Tierney, Finance Director</a:t>
            </a:r>
          </a:p>
          <a:p>
            <a:endParaRPr lang="en-US" dirty="0"/>
          </a:p>
        </p:txBody>
      </p:sp>
      <p:pic>
        <p:nvPicPr>
          <p:cNvPr id="4" name="Picture 3"/>
          <p:cNvPicPr>
            <a:picLocks noChangeAspect="1"/>
          </p:cNvPicPr>
          <p:nvPr/>
        </p:nvPicPr>
        <p:blipFill>
          <a:blip r:embed="rId2"/>
          <a:stretch>
            <a:fillRect/>
          </a:stretch>
        </p:blipFill>
        <p:spPr>
          <a:xfrm>
            <a:off x="3529796" y="2316163"/>
            <a:ext cx="4136962" cy="2326409"/>
          </a:xfrm>
          <a:prstGeom prst="rect">
            <a:avLst/>
          </a:prstGeom>
        </p:spPr>
      </p:pic>
    </p:spTree>
    <p:extLst>
      <p:ext uri="{BB962C8B-B14F-4D97-AF65-F5344CB8AC3E}">
        <p14:creationId xmlns:p14="http://schemas.microsoft.com/office/powerpoint/2010/main" val="223035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Budgeted Property Mil Rate</a:t>
            </a:r>
            <a:br>
              <a:rPr lang="en-US" dirty="0" smtClean="0"/>
            </a:br>
            <a:r>
              <a:rPr lang="en-US" dirty="0" smtClean="0"/>
              <a:t>Town FY22 and FY23</a:t>
            </a:r>
            <a:endParaRPr lang="en-US" dirty="0"/>
          </a:p>
        </p:txBody>
      </p:sp>
      <p:sp>
        <p:nvSpPr>
          <p:cNvPr id="5" name="Text Placeholder 4"/>
          <p:cNvSpPr>
            <a:spLocks noGrp="1"/>
          </p:cNvSpPr>
          <p:nvPr>
            <p:ph type="body" idx="1"/>
          </p:nvPr>
        </p:nvSpPr>
        <p:spPr/>
        <p:txBody>
          <a:bodyPr>
            <a:normAutofit lnSpcReduction="10000"/>
          </a:bodyPr>
          <a:lstStyle/>
          <a:p>
            <a:r>
              <a:rPr lang="en-US" dirty="0" smtClean="0"/>
              <a:t>Preliminary FY23 Budget – Revenues: </a:t>
            </a:r>
            <a:endParaRPr lang="en-US" dirty="0"/>
          </a:p>
        </p:txBody>
      </p:sp>
      <p:sp>
        <p:nvSpPr>
          <p:cNvPr id="6" name="Content Placeholder 5"/>
          <p:cNvSpPr>
            <a:spLocks noGrp="1"/>
          </p:cNvSpPr>
          <p:nvPr>
            <p:ph sz="half" idx="2"/>
          </p:nvPr>
        </p:nvSpPr>
        <p:spPr>
          <a:xfrm>
            <a:off x="680322" y="3030008"/>
            <a:ext cx="9755150" cy="2720343"/>
          </a:xfrm>
        </p:spPr>
        <p:txBody>
          <a:bodyPr>
            <a:normAutofit/>
          </a:bodyPr>
          <a:lstStyle/>
          <a:p>
            <a:r>
              <a:rPr lang="en-US" dirty="0" smtClean="0"/>
              <a:t>Based on the projections published this afternoon 3/15/2022 on the State of Maine website, Revenue Sharing for FY23 is showing an $855,912.84 increase from FY22 </a:t>
            </a:r>
          </a:p>
          <a:p>
            <a:pPr lvl="1"/>
            <a:r>
              <a:rPr lang="en-US" dirty="0" smtClean="0"/>
              <a:t>State Revenue Sharing for Lisbon = $2,225,912.84</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Tree>
    <p:extLst>
      <p:ext uri="{BB962C8B-B14F-4D97-AF65-F5344CB8AC3E}">
        <p14:creationId xmlns:p14="http://schemas.microsoft.com/office/powerpoint/2010/main" val="757996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Mil Rate Impact</a:t>
            </a:r>
            <a:endParaRPr lang="en-US" dirty="0"/>
          </a:p>
        </p:txBody>
      </p:sp>
      <p:sp>
        <p:nvSpPr>
          <p:cNvPr id="4" name="Content Placeholder 3"/>
          <p:cNvSpPr>
            <a:spLocks noGrp="1"/>
          </p:cNvSpPr>
          <p:nvPr>
            <p:ph sz="half" idx="4294967295"/>
          </p:nvPr>
        </p:nvSpPr>
        <p:spPr>
          <a:xfrm>
            <a:off x="1649690" y="2797090"/>
            <a:ext cx="8323869" cy="2236823"/>
          </a:xfrm>
        </p:spPr>
        <p:txBody>
          <a:bodyPr>
            <a:normAutofit/>
          </a:bodyPr>
          <a:lstStyle/>
          <a:p>
            <a:r>
              <a:rPr lang="en-US" dirty="0" smtClean="0"/>
              <a:t>Original proposed numbers was looking at a 1.5 mil increase </a:t>
            </a:r>
          </a:p>
          <a:p>
            <a:r>
              <a:rPr lang="en-US" dirty="0" smtClean="0"/>
              <a:t>Now learning about the Revenue Sharing this afternoon, this can drop that down to a 1 mil increase</a:t>
            </a:r>
          </a:p>
          <a:p>
            <a:r>
              <a:rPr lang="en-US" dirty="0" smtClean="0"/>
              <a:t>This will bring us back to the same mil as FY21</a:t>
            </a:r>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
        <p:nvSpPr>
          <p:cNvPr id="9" name="TextBox 8"/>
          <p:cNvSpPr txBox="1"/>
          <p:nvPr/>
        </p:nvSpPr>
        <p:spPr>
          <a:xfrm>
            <a:off x="358218" y="2130962"/>
            <a:ext cx="4685122" cy="461665"/>
          </a:xfrm>
          <a:prstGeom prst="rect">
            <a:avLst/>
          </a:prstGeom>
          <a:noFill/>
        </p:spPr>
        <p:txBody>
          <a:bodyPr wrap="square" rtlCol="0">
            <a:spAutoFit/>
          </a:bodyPr>
          <a:lstStyle/>
          <a:p>
            <a:r>
              <a:rPr lang="en-US" sz="2400" dirty="0" smtClean="0"/>
              <a:t>What does this mean for Lisbon? </a:t>
            </a:r>
            <a:endParaRPr lang="en-US" sz="2400" dirty="0"/>
          </a:p>
        </p:txBody>
      </p:sp>
      <p:sp>
        <p:nvSpPr>
          <p:cNvPr id="10" name="TextBox 9"/>
          <p:cNvSpPr txBox="1"/>
          <p:nvPr/>
        </p:nvSpPr>
        <p:spPr>
          <a:xfrm>
            <a:off x="867266" y="4892511"/>
            <a:ext cx="9426916" cy="646331"/>
          </a:xfrm>
          <a:prstGeom prst="rect">
            <a:avLst/>
          </a:prstGeom>
          <a:noFill/>
        </p:spPr>
        <p:txBody>
          <a:bodyPr wrap="square" rtlCol="0">
            <a:spAutoFit/>
          </a:bodyPr>
          <a:lstStyle/>
          <a:p>
            <a:r>
              <a:rPr lang="en-US" dirty="0" smtClean="0"/>
              <a:t>Based on the 2020 Census, on a median household valuation in Lisbon, a 1 mil increase would </a:t>
            </a:r>
            <a:r>
              <a:rPr lang="en-US" dirty="0" smtClean="0"/>
              <a:t>be approximately </a:t>
            </a:r>
            <a:r>
              <a:rPr lang="en-US" dirty="0" smtClean="0"/>
              <a:t>$</a:t>
            </a:r>
            <a:r>
              <a:rPr lang="en-US" dirty="0" smtClean="0"/>
              <a:t>150.</a:t>
            </a:r>
            <a:endParaRPr lang="en-US" dirty="0" smtClean="0"/>
          </a:p>
        </p:txBody>
      </p:sp>
    </p:spTree>
    <p:extLst>
      <p:ext uri="{BB962C8B-B14F-4D97-AF65-F5344CB8AC3E}">
        <p14:creationId xmlns:p14="http://schemas.microsoft.com/office/powerpoint/2010/main" val="194850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Senior Citizens	</a:t>
            </a:r>
            <a:endParaRPr lang="en-US" dirty="0"/>
          </a:p>
        </p:txBody>
      </p:sp>
      <p:sp>
        <p:nvSpPr>
          <p:cNvPr id="3" name="Content Placeholder 2"/>
          <p:cNvSpPr>
            <a:spLocks noGrp="1"/>
          </p:cNvSpPr>
          <p:nvPr>
            <p:ph idx="1"/>
          </p:nvPr>
        </p:nvSpPr>
        <p:spPr/>
        <p:txBody>
          <a:bodyPr/>
          <a:lstStyle/>
          <a:p>
            <a:r>
              <a:rPr lang="en-US" dirty="0" smtClean="0"/>
              <a:t>Senior Citizen Tax Relief Program</a:t>
            </a:r>
          </a:p>
          <a:p>
            <a:pPr lvl="1"/>
            <a:r>
              <a:rPr lang="en-US" dirty="0" smtClean="0"/>
              <a:t>Looking at using a current asset account to help support and fund the program</a:t>
            </a:r>
          </a:p>
          <a:p>
            <a:pPr marL="0" lvl="1" indent="0">
              <a:spcBef>
                <a:spcPts val="1000"/>
              </a:spcBef>
              <a:buNone/>
            </a:pPr>
            <a:endParaRPr lang="en-US" sz="2400" dirty="0"/>
          </a:p>
          <a:p>
            <a:pPr marL="228600" lvl="1">
              <a:spcBef>
                <a:spcPts val="1000"/>
              </a:spcBef>
            </a:pPr>
            <a:r>
              <a:rPr lang="en-US" sz="2400" dirty="0" smtClean="0"/>
              <a:t>What </a:t>
            </a:r>
            <a:r>
              <a:rPr lang="en-US" sz="2400" dirty="0"/>
              <a:t>would this look like, you may ask</a:t>
            </a:r>
            <a:r>
              <a:rPr lang="en-US" sz="2400" dirty="0" smtClean="0"/>
              <a:t>…</a:t>
            </a:r>
          </a:p>
          <a:p>
            <a:pPr marL="0" lvl="1" indent="0">
              <a:spcBef>
                <a:spcPts val="1000"/>
              </a:spcBef>
              <a:buNone/>
            </a:pPr>
            <a:endParaRPr lang="en-US" sz="2400" dirty="0" smtClean="0"/>
          </a:p>
          <a:p>
            <a:pPr marL="228600" lvl="1">
              <a:spcBef>
                <a:spcPts val="1000"/>
              </a:spcBef>
            </a:pPr>
            <a:r>
              <a:rPr lang="en-US" sz="2400" dirty="0" smtClean="0"/>
              <a:t>We respectfully ask the Town Council to task the Town Manager and Finance Director to work with the Finance Committee at researching to implement this program for our senior citizens. </a:t>
            </a:r>
            <a:endParaRPr lang="en-US" sz="2400" dirty="0"/>
          </a:p>
          <a:p>
            <a:pPr lvl="1"/>
            <a:endParaRPr lang="en-US" dirty="0"/>
          </a:p>
          <a:p>
            <a:pPr lvl="1"/>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Tree>
    <p:extLst>
      <p:ext uri="{BB962C8B-B14F-4D97-AF65-F5344CB8AC3E}">
        <p14:creationId xmlns:p14="http://schemas.microsoft.com/office/powerpoint/2010/main" val="1064480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 Balance Policy</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
        <p:nvSpPr>
          <p:cNvPr id="5" name="Content Placeholder 2"/>
          <p:cNvSpPr>
            <a:spLocks noGrp="1"/>
          </p:cNvSpPr>
          <p:nvPr>
            <p:ph idx="1"/>
          </p:nvPr>
        </p:nvSpPr>
        <p:spPr/>
        <p:txBody>
          <a:bodyPr>
            <a:normAutofit fontScale="47500" lnSpcReduction="20000"/>
          </a:bodyPr>
          <a:lstStyle/>
          <a:p>
            <a:r>
              <a:rPr lang="en-US" dirty="0"/>
              <a:t>Sec. 86-1. - Fund balance policy. </a:t>
            </a:r>
          </a:p>
          <a:p>
            <a:r>
              <a:rPr lang="en-US" dirty="0"/>
              <a:t>(a)  The Town of Lisbon recognizes the importance of maintaining an appropriate level of undesignated fund balance. The town's unassigned GF fund balance serves a number of stabilizing purposes. It is a surplus of amounts which have accrued from unexpected operating budget surplus and unanticipated excess revenues. The surplus also provides the town with an amount for use in unforeseen, unbudgeted emergency situations, and provides a cash flow cushion to offset the need for borrowing in anticipation of tax receipts. </a:t>
            </a:r>
          </a:p>
          <a:p>
            <a:r>
              <a:rPr lang="en-US" dirty="0"/>
              <a:t>(b)  In order to maintain financial stability, the town has established this policy to maintain an unassigned GF fund balance no less than 12% and no more than 16% of the current fiscal year's budget as defined below: </a:t>
            </a:r>
          </a:p>
          <a:p>
            <a:r>
              <a:rPr lang="en-US" dirty="0"/>
              <a:t>Gross town operating budget, including town's share of school budget, town's portion of the county's operating budget, and debt service. </a:t>
            </a:r>
          </a:p>
          <a:p>
            <a:r>
              <a:rPr lang="en-US" dirty="0"/>
              <a:t>(c)  Once the town achieves its goal of an appropriate level of undesignated fund balance, any excess funds may be utilized for other municipal purposes, including, without limitation, additional capital improvement needs, tax rate stabilization, or reduction purposes. For example, by utilizing excess fund balances for capital improvements, the town will reduce the need to incur long-term debt and will avoid creating an operating funding gap for subsequent fiscal years. </a:t>
            </a:r>
          </a:p>
          <a:p>
            <a:r>
              <a:rPr lang="en-US" dirty="0"/>
              <a:t>(d)  This policy has been adopted by the town to recognize the financial importance of a stable and sufficient level of undesignated fund balance. However, the town, reserves the right to appropriate funds from the undesignated fund balance for emergencies and other requirements the town believes to be in the best interest of the town. </a:t>
            </a:r>
          </a:p>
          <a:p>
            <a:r>
              <a:rPr lang="en-US" dirty="0"/>
              <a:t>(e)  In the event the town's undesignated fund balance drops below the 12% minimum, a written plan to replenish the fund within a maximum of three fiscal years must be approved by the town council at the time of the emergency GF fund balance appropriation. </a:t>
            </a:r>
          </a:p>
          <a:p>
            <a:pPr marL="0" indent="0">
              <a:buNone/>
            </a:pPr>
            <a:endParaRPr lang="en-US" dirty="0"/>
          </a:p>
          <a:p>
            <a:pPr marL="0" indent="0">
              <a:buNone/>
            </a:pPr>
            <a:r>
              <a:rPr lang="en-US" dirty="0"/>
              <a:t>(Sel. Ord. of 2-7-2006, § 5.166; </a:t>
            </a:r>
            <a:r>
              <a:rPr lang="en-US" u="sng" dirty="0">
                <a:hlinkClick r:id="rId3"/>
              </a:rPr>
              <a:t>C.M. of 3-7-2017, V. 2017-51 </a:t>
            </a:r>
            <a:r>
              <a:rPr lang="en-US" dirty="0"/>
              <a:t>) </a:t>
            </a:r>
          </a:p>
        </p:txBody>
      </p:sp>
    </p:spTree>
    <p:extLst>
      <p:ext uri="{BB962C8B-B14F-4D97-AF65-F5344CB8AC3E}">
        <p14:creationId xmlns:p14="http://schemas.microsoft.com/office/powerpoint/2010/main" val="201971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Unassigned Fund Balance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p:spPr>
      </p:pic>
      <p:sp>
        <p:nvSpPr>
          <p:cNvPr id="3" name="TextBox 2"/>
          <p:cNvSpPr txBox="1"/>
          <p:nvPr/>
        </p:nvSpPr>
        <p:spPr>
          <a:xfrm>
            <a:off x="1253765" y="2281287"/>
            <a:ext cx="4336330" cy="3970318"/>
          </a:xfrm>
          <a:prstGeom prst="rect">
            <a:avLst/>
          </a:prstGeom>
          <a:noFill/>
        </p:spPr>
        <p:txBody>
          <a:bodyPr wrap="square" rtlCol="0">
            <a:spAutoFit/>
          </a:bodyPr>
          <a:lstStyle/>
          <a:p>
            <a:r>
              <a:rPr lang="en-US" dirty="0" smtClean="0"/>
              <a:t>As of 06/30/2021, the Unassigned Fund Balance based on the audited financial statements is: $3,463,099.00. Per Town Charter, 12% of the fund balance is to be retained, or $1,331,335.48. In looking at the fund balance, it is important to keep in mind the amount designated during the FY22 budget adoption, as this is to be subtracted from the above number; after doing so, it will leave $675,999.62. The following capital assets are being requested to be funded through unassigned fund balance during FY23. </a:t>
            </a:r>
            <a:endParaRPr lang="en-US" dirty="0"/>
          </a:p>
        </p:txBody>
      </p:sp>
      <p:sp>
        <p:nvSpPr>
          <p:cNvPr id="5" name="TextBox 4"/>
          <p:cNvSpPr txBox="1"/>
          <p:nvPr/>
        </p:nvSpPr>
        <p:spPr>
          <a:xfrm>
            <a:off x="7004116" y="2941163"/>
            <a:ext cx="3912123"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$145,000 Tractor Trailer for the Solid Waste Department</a:t>
            </a:r>
          </a:p>
          <a:p>
            <a:pPr marL="285750" indent="-285750">
              <a:buFont typeface="Arial" panose="020B0604020202020204" pitchFamily="34" charset="0"/>
              <a:buChar char="•"/>
            </a:pPr>
            <a:r>
              <a:rPr lang="en-US" dirty="0" smtClean="0"/>
              <a:t>$50,000 1 ton truck for the Parks &amp; Recreation Department</a:t>
            </a:r>
          </a:p>
          <a:p>
            <a:pPr marL="285750" indent="-285750">
              <a:buFont typeface="Arial" panose="020B0604020202020204" pitchFamily="34" charset="0"/>
              <a:buChar char="•"/>
            </a:pPr>
            <a:r>
              <a:rPr lang="en-US" dirty="0" smtClean="0"/>
              <a:t>$14,127 ongoing Clerk Book Restoration project</a:t>
            </a:r>
          </a:p>
          <a:p>
            <a:pPr marL="285750" indent="-285750">
              <a:buFont typeface="Arial" panose="020B0604020202020204" pitchFamily="34" charset="0"/>
              <a:buChar char="•"/>
            </a:pPr>
            <a:r>
              <a:rPr lang="en-US" dirty="0" smtClean="0"/>
              <a:t>$16,000 PD Firearm 10 Year Replacement Program </a:t>
            </a:r>
          </a:p>
          <a:p>
            <a:pPr marL="285750" indent="-285750">
              <a:buFont typeface="Arial" panose="020B0604020202020204" pitchFamily="34" charset="0"/>
              <a:buChar char="•"/>
            </a:pPr>
            <a:r>
              <a:rPr lang="en-US" dirty="0" smtClean="0"/>
              <a:t>$450,000 Salt Shed (re-designated from FY22)</a:t>
            </a:r>
            <a:endParaRPr lang="en-US" dirty="0"/>
          </a:p>
        </p:txBody>
      </p:sp>
    </p:spTree>
    <p:extLst>
      <p:ext uri="{BB962C8B-B14F-4D97-AF65-F5344CB8AC3E}">
        <p14:creationId xmlns:p14="http://schemas.microsoft.com/office/powerpoint/2010/main" val="23293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Improvement Plan</a:t>
            </a:r>
            <a:endParaRPr lang="en-US" dirty="0"/>
          </a:p>
        </p:txBody>
      </p:sp>
      <p:sp>
        <p:nvSpPr>
          <p:cNvPr id="3" name="Content Placeholder 2"/>
          <p:cNvSpPr>
            <a:spLocks noGrp="1"/>
          </p:cNvSpPr>
          <p:nvPr>
            <p:ph sz="half" idx="1"/>
          </p:nvPr>
        </p:nvSpPr>
        <p:spPr/>
        <p:txBody>
          <a:bodyPr/>
          <a:lstStyle/>
          <a:p>
            <a:r>
              <a:rPr lang="en-US" dirty="0" smtClean="0"/>
              <a:t>The Capital Improvement Plan (CIP) is a document that focuses on the implementation of community goals through detailed recommendations on capital spending and needs for the current and forecasted fiscal years. </a:t>
            </a:r>
            <a:endParaRPr lang="en-US" dirty="0"/>
          </a:p>
        </p:txBody>
      </p:sp>
      <p:sp>
        <p:nvSpPr>
          <p:cNvPr id="4" name="Content Placeholder 3"/>
          <p:cNvSpPr>
            <a:spLocks noGrp="1"/>
          </p:cNvSpPr>
          <p:nvPr>
            <p:ph sz="half" idx="2"/>
          </p:nvPr>
        </p:nvSpPr>
        <p:spPr/>
        <p:txBody>
          <a:bodyPr/>
          <a:lstStyle/>
          <a:p>
            <a:r>
              <a:rPr lang="en-US" dirty="0" smtClean="0"/>
              <a:t>The CIP to be submitted to the Council is to be broken down by Town and presented here on a departmental level</a:t>
            </a:r>
          </a:p>
          <a:p>
            <a:r>
              <a:rPr lang="en-US" dirty="0" smtClean="0"/>
              <a:t>This plan is presented on a 5 year model and on a 10 year model</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430" y="687542"/>
            <a:ext cx="1284604" cy="1212310"/>
          </a:xfrm>
          <a:prstGeom prst="rect">
            <a:avLst/>
          </a:prstGeom>
        </p:spPr>
      </p:pic>
    </p:spTree>
    <p:extLst>
      <p:ext uri="{BB962C8B-B14F-4D97-AF65-F5344CB8AC3E}">
        <p14:creationId xmlns:p14="http://schemas.microsoft.com/office/powerpoint/2010/main" val="1155713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About the Plan</a:t>
            </a:r>
            <a:endParaRPr lang="en-US" dirty="0"/>
          </a:p>
        </p:txBody>
      </p:sp>
      <p:sp>
        <p:nvSpPr>
          <p:cNvPr id="8" name="Content Placeholder 7"/>
          <p:cNvSpPr>
            <a:spLocks noGrp="1"/>
          </p:cNvSpPr>
          <p:nvPr>
            <p:ph sz="half" idx="1"/>
          </p:nvPr>
        </p:nvSpPr>
        <p:spPr/>
        <p:txBody>
          <a:bodyPr>
            <a:normAutofit fontScale="85000" lnSpcReduction="10000"/>
          </a:bodyPr>
          <a:lstStyle/>
          <a:p>
            <a:r>
              <a:rPr lang="en-US" dirty="0" smtClean="0"/>
              <a:t>The CIP demonstrates specific projects, amounts of those projects, and the sources of funding for those projects. </a:t>
            </a:r>
          </a:p>
          <a:p>
            <a:r>
              <a:rPr lang="en-US" dirty="0" smtClean="0"/>
              <a:t>This document is a framework for making the best use of financial resources. </a:t>
            </a:r>
          </a:p>
          <a:p>
            <a:r>
              <a:rPr lang="en-US" dirty="0" smtClean="0"/>
              <a:t>Within the CIP report, a section of footnotes follows immediately after department’s requests. These footnotes go into more depth about the capital items being requested in the upcoming fiscal year. </a:t>
            </a:r>
            <a:endParaRPr lang="en-US" dirty="0"/>
          </a:p>
        </p:txBody>
      </p:sp>
      <p:sp>
        <p:nvSpPr>
          <p:cNvPr id="9" name="Content Placeholder 8"/>
          <p:cNvSpPr>
            <a:spLocks noGrp="1"/>
          </p:cNvSpPr>
          <p:nvPr>
            <p:ph sz="half" idx="2"/>
          </p:nvPr>
        </p:nvSpPr>
        <p:spPr/>
        <p:txBody>
          <a:bodyPr>
            <a:normAutofit fontScale="85000" lnSpcReduction="10000"/>
          </a:bodyPr>
          <a:lstStyle/>
          <a:p>
            <a:r>
              <a:rPr lang="en-US" dirty="0" smtClean="0"/>
              <a:t>In addition to the 5 and 10 year plan forecasts, this report includes estimated annual cost of operating and maintaining vehicles and equipment, as well as the current mileage of those vehicles</a:t>
            </a:r>
          </a:p>
          <a:p>
            <a:r>
              <a:rPr lang="en-US" dirty="0" smtClean="0"/>
              <a:t>The Debt Structure (Bonds and Leases) is also included in this report</a:t>
            </a:r>
          </a:p>
          <a:p>
            <a:r>
              <a:rPr lang="en-US" dirty="0" smtClean="0"/>
              <a:t>Each department has submitted their requests for capital needs</a:t>
            </a:r>
            <a:endParaRPr lang="en-US" dirty="0"/>
          </a:p>
        </p:txBody>
      </p:sp>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430" y="687542"/>
            <a:ext cx="1284604" cy="1212310"/>
          </a:xfrm>
          <a:prstGeom prst="rect">
            <a:avLst/>
          </a:prstGeom>
        </p:spPr>
      </p:pic>
    </p:spTree>
    <p:extLst>
      <p:ext uri="{BB962C8B-B14F-4D97-AF65-F5344CB8AC3E}">
        <p14:creationId xmlns:p14="http://schemas.microsoft.com/office/powerpoint/2010/main" val="2071070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 of Lisbon Summary – 5 Year CIP </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9149" y="687542"/>
            <a:ext cx="1284604" cy="1212310"/>
          </a:xfrm>
          <a:prstGeom prst="rect">
            <a:avLst/>
          </a:prstGeom>
        </p:spPr>
      </p:pic>
      <p:sp>
        <p:nvSpPr>
          <p:cNvPr id="5" name="Rectangle 4"/>
          <p:cNvSpPr/>
          <p:nvPr/>
        </p:nvSpPr>
        <p:spPr>
          <a:xfrm>
            <a:off x="2121031" y="2177592"/>
            <a:ext cx="7711126" cy="4213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57933" y="2221236"/>
            <a:ext cx="7593330" cy="3999230"/>
          </a:xfrm>
          <a:prstGeom prst="rect">
            <a:avLst/>
          </a:prstGeom>
          <a:noFill/>
          <a:ln>
            <a:noFill/>
          </a:ln>
        </p:spPr>
      </p:pic>
    </p:spTree>
    <p:extLst>
      <p:ext uri="{BB962C8B-B14F-4D97-AF65-F5344CB8AC3E}">
        <p14:creationId xmlns:p14="http://schemas.microsoft.com/office/powerpoint/2010/main" val="1312794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 of Lisbon Summary – 10 Year CIP</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
        <p:nvSpPr>
          <p:cNvPr id="5" name="Rectangle 4"/>
          <p:cNvSpPr/>
          <p:nvPr/>
        </p:nvSpPr>
        <p:spPr>
          <a:xfrm>
            <a:off x="2253006" y="2262433"/>
            <a:ext cx="7503736" cy="40629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264757" y="2277797"/>
            <a:ext cx="7473950" cy="3999230"/>
          </a:xfrm>
          <a:prstGeom prst="rect">
            <a:avLst/>
          </a:prstGeom>
          <a:noFill/>
          <a:ln>
            <a:noFill/>
          </a:ln>
        </p:spPr>
      </p:pic>
    </p:spTree>
    <p:extLst>
      <p:ext uri="{BB962C8B-B14F-4D97-AF65-F5344CB8AC3E}">
        <p14:creationId xmlns:p14="http://schemas.microsoft.com/office/powerpoint/2010/main" val="3904973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Structure – 5 Year</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
        <p:nvSpPr>
          <p:cNvPr id="5" name="Rectangle 4"/>
          <p:cNvSpPr/>
          <p:nvPr/>
        </p:nvSpPr>
        <p:spPr>
          <a:xfrm>
            <a:off x="1696825" y="2102177"/>
            <a:ext cx="8597357" cy="44494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25105" y="2092750"/>
            <a:ext cx="8378324" cy="4334860"/>
          </a:xfrm>
          <a:prstGeom prst="rect">
            <a:avLst/>
          </a:prstGeom>
          <a:noFill/>
          <a:ln>
            <a:noFill/>
          </a:ln>
        </p:spPr>
      </p:pic>
    </p:spTree>
    <p:extLst>
      <p:ext uri="{BB962C8B-B14F-4D97-AF65-F5344CB8AC3E}">
        <p14:creationId xmlns:p14="http://schemas.microsoft.com/office/powerpoint/2010/main" val="4186492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Town of Lisbon</a:t>
            </a:r>
            <a:endParaRPr lang="en-US" dirty="0"/>
          </a:p>
        </p:txBody>
      </p:sp>
      <p:sp>
        <p:nvSpPr>
          <p:cNvPr id="3" name="Content Placeholder 2"/>
          <p:cNvSpPr>
            <a:spLocks noGrp="1"/>
          </p:cNvSpPr>
          <p:nvPr>
            <p:ph sz="half" idx="1"/>
          </p:nvPr>
        </p:nvSpPr>
        <p:spPr/>
        <p:txBody>
          <a:bodyPr>
            <a:normAutofit/>
          </a:bodyPr>
          <a:lstStyle/>
          <a:p>
            <a:r>
              <a:rPr lang="en-US" dirty="0" smtClean="0"/>
              <a:t>The Town of Lisbon is the third largest community in Androscoggin County</a:t>
            </a:r>
          </a:p>
          <a:p>
            <a:r>
              <a:rPr lang="en-US" dirty="0" smtClean="0"/>
              <a:t>Out of 492 communities, Lisbon is the 23</a:t>
            </a:r>
            <a:r>
              <a:rPr lang="en-US" baseline="30000" dirty="0" smtClean="0"/>
              <a:t>rd</a:t>
            </a:r>
            <a:r>
              <a:rPr lang="en-US" dirty="0" smtClean="0"/>
              <a:t> largest</a:t>
            </a:r>
          </a:p>
          <a:p>
            <a:r>
              <a:rPr lang="en-US" dirty="0" smtClean="0"/>
              <a:t>Based on the Census data from April 1, 2020:</a:t>
            </a:r>
          </a:p>
          <a:p>
            <a:pPr lvl="1"/>
            <a:r>
              <a:rPr lang="en-US" dirty="0" smtClean="0"/>
              <a:t>Population of 9,711</a:t>
            </a:r>
          </a:p>
          <a:p>
            <a:pPr lvl="2"/>
            <a:r>
              <a:rPr lang="en-US" dirty="0" smtClean="0"/>
              <a:t>Highest population since the Town was incorporated</a:t>
            </a:r>
          </a:p>
          <a:p>
            <a:pPr lvl="1"/>
            <a:endParaRPr lang="en-US" dirty="0"/>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6857" y="687542"/>
            <a:ext cx="1284604" cy="1212310"/>
          </a:xfrm>
        </p:spPr>
      </p:pic>
      <p:pic>
        <p:nvPicPr>
          <p:cNvPr id="4" name="Picture 3"/>
          <p:cNvPicPr>
            <a:picLocks noChangeAspect="1"/>
          </p:cNvPicPr>
          <p:nvPr/>
        </p:nvPicPr>
        <p:blipFill>
          <a:blip r:embed="rId4"/>
          <a:stretch>
            <a:fillRect/>
          </a:stretch>
        </p:blipFill>
        <p:spPr>
          <a:xfrm>
            <a:off x="7316066" y="2240489"/>
            <a:ext cx="2381250" cy="3695700"/>
          </a:xfrm>
          <a:prstGeom prst="rect">
            <a:avLst/>
          </a:prstGeom>
        </p:spPr>
      </p:pic>
      <p:sp>
        <p:nvSpPr>
          <p:cNvPr id="5" name="Rectangle 4"/>
          <p:cNvSpPr/>
          <p:nvPr/>
        </p:nvSpPr>
        <p:spPr>
          <a:xfrm>
            <a:off x="5901682" y="5936189"/>
            <a:ext cx="5210017" cy="707886"/>
          </a:xfrm>
          <a:prstGeom prst="rect">
            <a:avLst/>
          </a:prstGeom>
          <a:noFill/>
        </p:spPr>
        <p:txBody>
          <a:bodyPr wrap="none" lIns="91440" tIns="45720" rIns="91440" bIns="45720">
            <a:spAutoFit/>
          </a:bodyPr>
          <a:lstStyle/>
          <a:p>
            <a:pPr algn="ctr"/>
            <a:r>
              <a:rPr lang="en-US" sz="4000" b="1" dirty="0" smtClean="0">
                <a:ln w="22225">
                  <a:solidFill>
                    <a:schemeClr val="accent2"/>
                  </a:solidFill>
                  <a:prstDash val="solid"/>
                </a:ln>
                <a:solidFill>
                  <a:schemeClr val="accent2">
                    <a:lumMod val="40000"/>
                    <a:lumOff val="60000"/>
                  </a:schemeClr>
                </a:solidFill>
              </a:rPr>
              <a:t>Our Town is growing!</a:t>
            </a:r>
            <a:endParaRPr lang="en-US"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4356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Structure – 10 Year</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
        <p:nvSpPr>
          <p:cNvPr id="5" name="Rectangle 4"/>
          <p:cNvSpPr/>
          <p:nvPr/>
        </p:nvSpPr>
        <p:spPr>
          <a:xfrm>
            <a:off x="2064470" y="2102177"/>
            <a:ext cx="7805394" cy="44023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073897" y="2102176"/>
            <a:ext cx="7783152" cy="4415339"/>
          </a:xfrm>
          <a:prstGeom prst="rect">
            <a:avLst/>
          </a:prstGeom>
          <a:noFill/>
          <a:ln>
            <a:noFill/>
          </a:ln>
        </p:spPr>
      </p:pic>
    </p:spTree>
    <p:extLst>
      <p:ext uri="{BB962C8B-B14F-4D97-AF65-F5344CB8AC3E}">
        <p14:creationId xmlns:p14="http://schemas.microsoft.com/office/powerpoint/2010/main" val="128496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FY23 CIP Highlight – All Departments</a:t>
            </a:r>
            <a:endParaRPr lang="en-US" dirty="0"/>
          </a:p>
        </p:txBody>
      </p:sp>
      <p:sp>
        <p:nvSpPr>
          <p:cNvPr id="5" name="Content Placeholder 4"/>
          <p:cNvSpPr>
            <a:spLocks noGrp="1"/>
          </p:cNvSpPr>
          <p:nvPr>
            <p:ph sz="half" idx="1"/>
          </p:nvPr>
        </p:nvSpPr>
        <p:spPr/>
        <p:txBody>
          <a:bodyPr>
            <a:normAutofit fontScale="70000" lnSpcReduction="20000"/>
          </a:bodyPr>
          <a:lstStyle/>
          <a:p>
            <a:r>
              <a:rPr lang="en-US" u="sng" dirty="0" smtClean="0"/>
              <a:t>Police</a:t>
            </a:r>
            <a:r>
              <a:rPr lang="en-US" dirty="0" smtClean="0"/>
              <a:t>:</a:t>
            </a:r>
          </a:p>
          <a:p>
            <a:pPr lvl="1"/>
            <a:r>
              <a:rPr lang="en-US" dirty="0" smtClean="0"/>
              <a:t>The PD Cruiser Replacement Plan replaces (1) Cruiser 1 year and (2) Cruisers the next year. By keeping it at $67,000 per year, it offsets the total cost in the subsequent year. FY23 is a (1) Cruiser replacement year.</a:t>
            </a:r>
            <a:endParaRPr lang="en-US" dirty="0"/>
          </a:p>
          <a:p>
            <a:pPr lvl="1"/>
            <a:r>
              <a:rPr lang="en-US" dirty="0" smtClean="0"/>
              <a:t>Firearm Replacement  - funded through Unassigned Fund Balance.</a:t>
            </a:r>
          </a:p>
          <a:p>
            <a:pPr marL="228600" lvl="1">
              <a:spcBef>
                <a:spcPts val="1000"/>
              </a:spcBef>
            </a:pPr>
            <a:r>
              <a:rPr lang="en-US" sz="2400" u="sng" dirty="0"/>
              <a:t>Fire</a:t>
            </a:r>
            <a:r>
              <a:rPr lang="en-US" sz="2400" u="sng" dirty="0" smtClean="0"/>
              <a:t>:</a:t>
            </a:r>
          </a:p>
          <a:p>
            <a:pPr marL="685800" lvl="2">
              <a:spcBef>
                <a:spcPts val="1000"/>
              </a:spcBef>
            </a:pPr>
            <a:r>
              <a:rPr lang="en-US" sz="2200" dirty="0" smtClean="0"/>
              <a:t>Car #4 (2010 pick up truck) – funded through TIF</a:t>
            </a:r>
          </a:p>
          <a:p>
            <a:pPr marL="685800" lvl="2">
              <a:spcBef>
                <a:spcPts val="1000"/>
              </a:spcBef>
            </a:pPr>
            <a:r>
              <a:rPr lang="en-US" sz="2200" dirty="0" smtClean="0"/>
              <a:t>Turnout Gear – funded through Municipal Budget</a:t>
            </a:r>
          </a:p>
          <a:p>
            <a:pPr marL="685800" lvl="2">
              <a:spcBef>
                <a:spcPts val="1000"/>
              </a:spcBef>
            </a:pPr>
            <a:r>
              <a:rPr lang="en-US" sz="2200" dirty="0" smtClean="0"/>
              <a:t>Hydraulic Rescue Tools – funded through Municipal Budget</a:t>
            </a:r>
            <a:endParaRPr lang="en-US" sz="2200" dirty="0"/>
          </a:p>
          <a:p>
            <a:endParaRPr lang="en-US" dirty="0"/>
          </a:p>
        </p:txBody>
      </p:sp>
      <p:sp>
        <p:nvSpPr>
          <p:cNvPr id="6" name="Content Placeholder 5"/>
          <p:cNvSpPr>
            <a:spLocks noGrp="1"/>
          </p:cNvSpPr>
          <p:nvPr>
            <p:ph sz="half" idx="2"/>
          </p:nvPr>
        </p:nvSpPr>
        <p:spPr/>
        <p:txBody>
          <a:bodyPr>
            <a:normAutofit fontScale="70000" lnSpcReduction="20000"/>
          </a:bodyPr>
          <a:lstStyle/>
          <a:p>
            <a:r>
              <a:rPr lang="en-US" dirty="0" smtClean="0"/>
              <a:t>Parks &amp; Recreation</a:t>
            </a:r>
          </a:p>
          <a:p>
            <a:pPr lvl="1"/>
            <a:r>
              <a:rPr lang="en-US" dirty="0" smtClean="0"/>
              <a:t>1 Ton Dump Body Truck – funded through unassigned fund balance</a:t>
            </a:r>
          </a:p>
          <a:p>
            <a:pPr lvl="1"/>
            <a:r>
              <a:rPr lang="en-US" dirty="0" smtClean="0"/>
              <a:t>Side by side Utility 4 Wheeler – funded through Municipal Budget</a:t>
            </a:r>
          </a:p>
          <a:p>
            <a:pPr marL="228600" lvl="1">
              <a:spcBef>
                <a:spcPts val="1000"/>
              </a:spcBef>
            </a:pPr>
            <a:r>
              <a:rPr lang="en-US" sz="2400" dirty="0"/>
              <a:t>Public </a:t>
            </a:r>
            <a:r>
              <a:rPr lang="en-US" sz="2400" dirty="0" smtClean="0"/>
              <a:t>Works</a:t>
            </a:r>
          </a:p>
          <a:p>
            <a:pPr marL="685800" lvl="2">
              <a:spcBef>
                <a:spcPts val="1000"/>
              </a:spcBef>
            </a:pPr>
            <a:r>
              <a:rPr lang="en-US" sz="2200" dirty="0" smtClean="0"/>
              <a:t>Salt Shed – re-designate fund balance from FY22 to FY23</a:t>
            </a:r>
          </a:p>
          <a:p>
            <a:pPr marL="685800" lvl="2">
              <a:spcBef>
                <a:spcPts val="1000"/>
              </a:spcBef>
            </a:pPr>
            <a:r>
              <a:rPr lang="en-US" sz="2200" dirty="0" smtClean="0"/>
              <a:t>Annual Paving – funded through Municipal Budget</a:t>
            </a:r>
          </a:p>
          <a:p>
            <a:pPr marL="685800" lvl="2">
              <a:spcBef>
                <a:spcPts val="1000"/>
              </a:spcBef>
            </a:pPr>
            <a:r>
              <a:rPr lang="en-US" sz="2200" dirty="0" smtClean="0"/>
              <a:t>Guardrail repairs – funded through Municipal Budget</a:t>
            </a:r>
          </a:p>
          <a:p>
            <a:pPr marL="685800" lvl="2">
              <a:spcBef>
                <a:spcPts val="1000"/>
              </a:spcBef>
            </a:pPr>
            <a:r>
              <a:rPr lang="en-US" sz="2200" dirty="0" smtClean="0"/>
              <a:t>Sidewalks – funded through Municipal Budget</a:t>
            </a:r>
          </a:p>
          <a:p>
            <a:pPr marL="685800" lvl="2">
              <a:spcBef>
                <a:spcPts val="1000"/>
              </a:spcBef>
            </a:pPr>
            <a:r>
              <a:rPr lang="en-US" sz="2200" dirty="0" smtClean="0"/>
              <a:t>Gasoline Tank and Pump replacement – funded through Municipal Budget</a:t>
            </a:r>
            <a:endParaRPr lang="en-US" sz="2200"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Tree>
    <p:extLst>
      <p:ext uri="{BB962C8B-B14F-4D97-AF65-F5344CB8AC3E}">
        <p14:creationId xmlns:p14="http://schemas.microsoft.com/office/powerpoint/2010/main" val="2768069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FY23 CIP Highlights – All Departments Cont. </a:t>
            </a:r>
            <a:endParaRPr lang="en-US" dirty="0"/>
          </a:p>
        </p:txBody>
      </p:sp>
      <p:sp>
        <p:nvSpPr>
          <p:cNvPr id="5" name="Content Placeholder 4"/>
          <p:cNvSpPr>
            <a:spLocks noGrp="1"/>
          </p:cNvSpPr>
          <p:nvPr>
            <p:ph sz="half" idx="1"/>
          </p:nvPr>
        </p:nvSpPr>
        <p:spPr>
          <a:xfrm>
            <a:off x="5261747" y="2476437"/>
            <a:ext cx="4698358" cy="3599316"/>
          </a:xfrm>
        </p:spPr>
        <p:txBody>
          <a:bodyPr>
            <a:normAutofit fontScale="92500" lnSpcReduction="20000"/>
          </a:bodyPr>
          <a:lstStyle/>
          <a:p>
            <a:r>
              <a:rPr lang="en-US" dirty="0" smtClean="0"/>
              <a:t>Solid Waste: </a:t>
            </a:r>
          </a:p>
          <a:p>
            <a:pPr lvl="1"/>
            <a:r>
              <a:rPr lang="en-US" dirty="0" smtClean="0"/>
              <a:t>Tractor Trailer – funded through unassigned fund balance</a:t>
            </a:r>
          </a:p>
          <a:p>
            <a:pPr marL="228600" lvl="1">
              <a:spcBef>
                <a:spcPts val="1000"/>
              </a:spcBef>
            </a:pPr>
            <a:r>
              <a:rPr lang="en-US" sz="2400" dirty="0"/>
              <a:t>Treatment </a:t>
            </a:r>
            <a:r>
              <a:rPr lang="en-US" sz="2400" dirty="0" smtClean="0"/>
              <a:t>Plant:</a:t>
            </a:r>
          </a:p>
          <a:p>
            <a:pPr marL="685800" lvl="2">
              <a:spcBef>
                <a:spcPts val="1000"/>
              </a:spcBef>
            </a:pPr>
            <a:r>
              <a:rPr lang="en-US" sz="2200" dirty="0" smtClean="0"/>
              <a:t>Freightliner FL80 – funded through Sewer Budget</a:t>
            </a:r>
          </a:p>
          <a:p>
            <a:pPr marL="685800" lvl="2">
              <a:spcBef>
                <a:spcPts val="1000"/>
              </a:spcBef>
            </a:pPr>
            <a:r>
              <a:rPr lang="en-US" sz="2200" dirty="0" smtClean="0"/>
              <a:t>75KW Onan Generator – Portable – funded through Sewer Budget</a:t>
            </a:r>
          </a:p>
          <a:p>
            <a:pPr marL="685800" lvl="2">
              <a:spcBef>
                <a:spcPts val="1000"/>
              </a:spcBef>
            </a:pPr>
            <a:r>
              <a:rPr lang="en-US" sz="2200" dirty="0" smtClean="0"/>
              <a:t>Polymer feed system – funded through Sewer Budget</a:t>
            </a:r>
          </a:p>
          <a:p>
            <a:pPr marL="685800" lvl="2">
              <a:spcBef>
                <a:spcPts val="1000"/>
              </a:spcBef>
            </a:pPr>
            <a:r>
              <a:rPr lang="en-US" sz="2200" dirty="0" err="1" smtClean="0"/>
              <a:t>Eimco</a:t>
            </a:r>
            <a:r>
              <a:rPr lang="en-US" sz="2200" dirty="0" smtClean="0"/>
              <a:t> Clarifier Rehab – funded trough Sewer Budget</a:t>
            </a:r>
            <a:endParaRPr lang="en-US" sz="2200" dirty="0"/>
          </a:p>
          <a:p>
            <a:pPr lvl="1"/>
            <a:endParaRPr lang="en-US" dirty="0"/>
          </a:p>
        </p:txBody>
      </p:sp>
      <p:pic>
        <p:nvPicPr>
          <p:cNvPr id="8" name="Content Placeholder 7"/>
          <p:cNvPicPr>
            <a:picLocks noGrp="1" noChangeAspect="1"/>
          </p:cNvPicPr>
          <p:nvPr>
            <p:ph sz="half" idx="2"/>
          </p:nvPr>
        </p:nvPicPr>
        <p:blipFill>
          <a:blip r:embed="rId2"/>
          <a:stretch>
            <a:fillRect/>
          </a:stretch>
        </p:blipFill>
        <p:spPr>
          <a:xfrm>
            <a:off x="680321" y="2231340"/>
            <a:ext cx="3199379" cy="4265839"/>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Tree>
    <p:extLst>
      <p:ext uri="{BB962C8B-B14F-4D97-AF65-F5344CB8AC3E}">
        <p14:creationId xmlns:p14="http://schemas.microsoft.com/office/powerpoint/2010/main" val="2902826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2809134"/>
            <a:ext cx="1284604" cy="1212310"/>
          </a:xfrm>
          <a:prstGeom prst="rect">
            <a:avLst/>
          </a:prstGeom>
        </p:spPr>
      </p:pic>
    </p:spTree>
    <p:extLst>
      <p:ext uri="{BB962C8B-B14F-4D97-AF65-F5344CB8AC3E}">
        <p14:creationId xmlns:p14="http://schemas.microsoft.com/office/powerpoint/2010/main" val="667643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Components</a:t>
            </a:r>
            <a:endParaRPr lang="en-US" dirty="0"/>
          </a:p>
        </p:txBody>
      </p:sp>
      <p:sp>
        <p:nvSpPr>
          <p:cNvPr id="3" name="Content Placeholder 2"/>
          <p:cNvSpPr>
            <a:spLocks noGrp="1"/>
          </p:cNvSpPr>
          <p:nvPr>
            <p:ph idx="1"/>
          </p:nvPr>
        </p:nvSpPr>
        <p:spPr>
          <a:xfrm>
            <a:off x="605507" y="2162306"/>
            <a:ext cx="9294952" cy="888466"/>
          </a:xfrm>
        </p:spPr>
        <p:txBody>
          <a:bodyPr>
            <a:normAutofit fontScale="85000" lnSpcReduction="20000"/>
          </a:bodyPr>
          <a:lstStyle/>
          <a:p>
            <a:r>
              <a:rPr lang="en-US" sz="2000" dirty="0" smtClean="0"/>
              <a:t>The proposed Managerial FY 2023 Municipal Budget is for expenditures on an Organizational Level; preliminary revenue figures will be highlighted but will be focused on in more detail at a later date. Each Organizational level includes multiple departments within the Town of Lisbon. </a:t>
            </a:r>
            <a:endParaRPr lang="en-US" sz="2000" dirty="0"/>
          </a:p>
        </p:txBody>
      </p:sp>
      <p:sp>
        <p:nvSpPr>
          <p:cNvPr id="5" name="TextBox 4"/>
          <p:cNvSpPr txBox="1"/>
          <p:nvPr/>
        </p:nvSpPr>
        <p:spPr>
          <a:xfrm>
            <a:off x="1351670" y="3250276"/>
            <a:ext cx="4330931" cy="3385542"/>
          </a:xfrm>
          <a:prstGeom prst="rect">
            <a:avLst/>
          </a:prstGeom>
          <a:noFill/>
        </p:spPr>
        <p:txBody>
          <a:bodyPr wrap="square" rtlCol="0">
            <a:spAutoFit/>
          </a:bodyPr>
          <a:lstStyle/>
          <a:p>
            <a:r>
              <a:rPr lang="en-US" sz="2000" dirty="0" smtClean="0"/>
              <a:t>Organizational Levels within the General Fund include:</a:t>
            </a:r>
          </a:p>
          <a:p>
            <a:pPr marL="285750" indent="-285750">
              <a:buFont typeface="Arial" panose="020B0604020202020204" pitchFamily="34" charset="0"/>
              <a:buChar char="•"/>
            </a:pPr>
            <a:r>
              <a:rPr lang="en-US" sz="2000" dirty="0" smtClean="0"/>
              <a:t>General Government</a:t>
            </a:r>
          </a:p>
          <a:p>
            <a:pPr marL="285750" indent="-285750">
              <a:buFont typeface="Arial" panose="020B0604020202020204" pitchFamily="34" charset="0"/>
              <a:buChar char="•"/>
            </a:pPr>
            <a:r>
              <a:rPr lang="en-US" sz="2000" dirty="0" smtClean="0"/>
              <a:t>Health &amp; Welfare</a:t>
            </a:r>
          </a:p>
          <a:p>
            <a:pPr marL="285750" indent="-285750">
              <a:buFont typeface="Arial" panose="020B0604020202020204" pitchFamily="34" charset="0"/>
              <a:buChar char="•"/>
            </a:pPr>
            <a:r>
              <a:rPr lang="en-US" sz="2000" dirty="0" smtClean="0"/>
              <a:t>Public Safety</a:t>
            </a:r>
          </a:p>
          <a:p>
            <a:pPr marL="285750" indent="-285750">
              <a:buFont typeface="Arial" panose="020B0604020202020204" pitchFamily="34" charset="0"/>
              <a:buChar char="•"/>
            </a:pPr>
            <a:r>
              <a:rPr lang="en-US" sz="2000" dirty="0" smtClean="0"/>
              <a:t>Public Works</a:t>
            </a:r>
          </a:p>
          <a:p>
            <a:pPr marL="285750" indent="-285750">
              <a:buFont typeface="Arial" panose="020B0604020202020204" pitchFamily="34" charset="0"/>
              <a:buChar char="•"/>
            </a:pPr>
            <a:r>
              <a:rPr lang="en-US" sz="2000" dirty="0" smtClean="0"/>
              <a:t>Culture &amp; Recreation</a:t>
            </a:r>
          </a:p>
          <a:p>
            <a:pPr marL="285750" indent="-285750">
              <a:buFont typeface="Arial" panose="020B0604020202020204" pitchFamily="34" charset="0"/>
              <a:buChar char="•"/>
            </a:pPr>
            <a:r>
              <a:rPr lang="en-US" sz="2000" dirty="0" smtClean="0"/>
              <a:t>Economic Development</a:t>
            </a:r>
          </a:p>
          <a:p>
            <a:pPr marL="285750" indent="-285750">
              <a:buFont typeface="Arial" panose="020B0604020202020204" pitchFamily="34" charset="0"/>
              <a:buChar char="•"/>
            </a:pPr>
            <a:r>
              <a:rPr lang="en-US" sz="2000" dirty="0" smtClean="0"/>
              <a:t>Intergovernmental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7" name="TextBox 6"/>
          <p:cNvSpPr txBox="1"/>
          <p:nvPr/>
        </p:nvSpPr>
        <p:spPr>
          <a:xfrm>
            <a:off x="6409113" y="3250276"/>
            <a:ext cx="3233651" cy="1477328"/>
          </a:xfrm>
          <a:prstGeom prst="rect">
            <a:avLst/>
          </a:prstGeom>
          <a:noFill/>
        </p:spPr>
        <p:txBody>
          <a:bodyPr wrap="square" rtlCol="0">
            <a:spAutoFit/>
          </a:bodyPr>
          <a:lstStyle/>
          <a:p>
            <a:r>
              <a:rPr lang="en-US" dirty="0"/>
              <a:t>Other organizational levels include: </a:t>
            </a:r>
          </a:p>
          <a:p>
            <a:pPr marL="742950" lvl="1" indent="-285750">
              <a:buFont typeface="Arial" panose="020B0604020202020204" pitchFamily="34" charset="0"/>
              <a:buChar char="•"/>
            </a:pPr>
            <a:r>
              <a:rPr lang="en-US" dirty="0"/>
              <a:t>Debt Service</a:t>
            </a:r>
          </a:p>
          <a:p>
            <a:pPr marL="742950" lvl="1" indent="-285750">
              <a:buFont typeface="Arial" panose="020B0604020202020204" pitchFamily="34" charset="0"/>
              <a:buChar char="•"/>
            </a:pPr>
            <a:r>
              <a:rPr lang="en-US" dirty="0"/>
              <a:t>Sewer</a:t>
            </a:r>
          </a:p>
          <a:p>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Tree>
    <p:extLst>
      <p:ext uri="{BB962C8B-B14F-4D97-AF65-F5344CB8AC3E}">
        <p14:creationId xmlns:p14="http://schemas.microsoft.com/office/powerpoint/2010/main" val="351332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 Services</a:t>
            </a:r>
            <a:endParaRPr lang="en-US" dirty="0"/>
          </a:p>
        </p:txBody>
      </p:sp>
      <p:sp>
        <p:nvSpPr>
          <p:cNvPr id="3" name="Content Placeholder 2"/>
          <p:cNvSpPr>
            <a:spLocks noGrp="1"/>
          </p:cNvSpPr>
          <p:nvPr>
            <p:ph sz="half" idx="1"/>
          </p:nvPr>
        </p:nvSpPr>
        <p:spPr>
          <a:xfrm>
            <a:off x="612089" y="2102177"/>
            <a:ext cx="3505183" cy="4411745"/>
          </a:xfrm>
        </p:spPr>
        <p:txBody>
          <a:bodyPr>
            <a:normAutofit fontScale="62500" lnSpcReduction="20000"/>
          </a:bodyPr>
          <a:lstStyle/>
          <a:p>
            <a:r>
              <a:rPr lang="en-US" dirty="0" smtClean="0"/>
              <a:t>Public Safety</a:t>
            </a:r>
          </a:p>
          <a:p>
            <a:pPr lvl="1">
              <a:buFont typeface="Wingdings" panose="05000000000000000000" pitchFamily="2" charset="2"/>
              <a:buChar char="v"/>
            </a:pPr>
            <a:r>
              <a:rPr lang="en-US" dirty="0" smtClean="0"/>
              <a:t>Fire Department</a:t>
            </a:r>
          </a:p>
          <a:p>
            <a:pPr lvl="1">
              <a:buFont typeface="Wingdings" panose="05000000000000000000" pitchFamily="2" charset="2"/>
              <a:buChar char="v"/>
            </a:pPr>
            <a:r>
              <a:rPr lang="en-US" dirty="0" smtClean="0"/>
              <a:t>Police/ACO</a:t>
            </a:r>
          </a:p>
          <a:p>
            <a:pPr lvl="1">
              <a:buFont typeface="Wingdings" panose="05000000000000000000" pitchFamily="2" charset="2"/>
              <a:buChar char="v"/>
            </a:pPr>
            <a:r>
              <a:rPr lang="en-US" dirty="0" smtClean="0"/>
              <a:t>Communication Center</a:t>
            </a:r>
          </a:p>
          <a:p>
            <a:pPr lvl="1">
              <a:buFont typeface="Wingdings" panose="05000000000000000000" pitchFamily="2" charset="2"/>
              <a:buChar char="v"/>
            </a:pPr>
            <a:r>
              <a:rPr lang="en-US" dirty="0" smtClean="0"/>
              <a:t>Ambulatory Services</a:t>
            </a:r>
          </a:p>
          <a:p>
            <a:pPr marL="228600" lvl="1">
              <a:spcBef>
                <a:spcPts val="1000"/>
              </a:spcBef>
            </a:pPr>
            <a:r>
              <a:rPr lang="en-US" sz="2400" dirty="0"/>
              <a:t>Transfer </a:t>
            </a:r>
            <a:r>
              <a:rPr lang="en-US" sz="2400" dirty="0" smtClean="0"/>
              <a:t>Station</a:t>
            </a:r>
          </a:p>
          <a:p>
            <a:pPr marL="228600" lvl="1">
              <a:spcBef>
                <a:spcPts val="1000"/>
              </a:spcBef>
            </a:pPr>
            <a:r>
              <a:rPr lang="en-US" sz="2400" dirty="0" smtClean="0"/>
              <a:t>Library</a:t>
            </a:r>
          </a:p>
          <a:p>
            <a:pPr marL="800100" lvl="2" indent="-342900">
              <a:spcBef>
                <a:spcPts val="1000"/>
              </a:spcBef>
              <a:buFont typeface="Wingdings" panose="05000000000000000000" pitchFamily="2" charset="2"/>
              <a:buChar char="v"/>
            </a:pPr>
            <a:r>
              <a:rPr lang="en-US" sz="2200" dirty="0" smtClean="0"/>
              <a:t>Programs offered for all ages</a:t>
            </a:r>
          </a:p>
          <a:p>
            <a:pPr marL="800100" lvl="2" indent="-342900">
              <a:spcBef>
                <a:spcPts val="1000"/>
              </a:spcBef>
              <a:buFont typeface="Wingdings" panose="05000000000000000000" pitchFamily="2" charset="2"/>
              <a:buChar char="v"/>
            </a:pPr>
            <a:r>
              <a:rPr lang="en-US" sz="2200" dirty="0" smtClean="0"/>
              <a:t>Summer Reading Programs</a:t>
            </a:r>
          </a:p>
          <a:p>
            <a:pPr marL="228600" lvl="1">
              <a:spcBef>
                <a:spcPts val="1000"/>
              </a:spcBef>
            </a:pPr>
            <a:r>
              <a:rPr lang="en-US" sz="2400" dirty="0"/>
              <a:t>Parks &amp; </a:t>
            </a:r>
            <a:r>
              <a:rPr lang="en-US" sz="2400" dirty="0" smtClean="0"/>
              <a:t>Recreation</a:t>
            </a:r>
          </a:p>
          <a:p>
            <a:pPr marL="800100" lvl="2" indent="-342900">
              <a:spcBef>
                <a:spcPts val="1000"/>
              </a:spcBef>
              <a:buFont typeface="Wingdings" panose="05000000000000000000" pitchFamily="2" charset="2"/>
              <a:buChar char="v"/>
            </a:pPr>
            <a:r>
              <a:rPr lang="en-US" sz="2200" dirty="0" smtClean="0"/>
              <a:t>Summer Camp programs</a:t>
            </a:r>
          </a:p>
          <a:p>
            <a:pPr marL="800100" lvl="2" indent="-342900">
              <a:spcBef>
                <a:spcPts val="1000"/>
              </a:spcBef>
              <a:buFont typeface="Wingdings" panose="05000000000000000000" pitchFamily="2" charset="2"/>
              <a:buChar char="v"/>
            </a:pPr>
            <a:r>
              <a:rPr lang="en-US" sz="2200" dirty="0" smtClean="0"/>
              <a:t>Sports Camps</a:t>
            </a:r>
          </a:p>
          <a:p>
            <a:pPr marL="800100" lvl="2" indent="-342900">
              <a:spcBef>
                <a:spcPts val="1000"/>
              </a:spcBef>
              <a:buFont typeface="Wingdings" panose="05000000000000000000" pitchFamily="2" charset="2"/>
              <a:buChar char="v"/>
            </a:pPr>
            <a:r>
              <a:rPr lang="en-US" sz="2200" dirty="0" smtClean="0"/>
              <a:t>Before and After School</a:t>
            </a:r>
          </a:p>
          <a:p>
            <a:pPr marL="800100" lvl="2" indent="-342900">
              <a:spcBef>
                <a:spcPts val="1000"/>
              </a:spcBef>
              <a:buFont typeface="Wingdings" panose="05000000000000000000" pitchFamily="2" charset="2"/>
              <a:buChar char="v"/>
            </a:pPr>
            <a:r>
              <a:rPr lang="en-US" sz="2200" dirty="0" smtClean="0"/>
              <a:t>Senior Programs</a:t>
            </a:r>
          </a:p>
          <a:p>
            <a:pPr marL="800100" lvl="2" indent="-342900">
              <a:spcBef>
                <a:spcPts val="1000"/>
              </a:spcBef>
              <a:buFont typeface="Wingdings" panose="05000000000000000000" pitchFamily="2" charset="2"/>
              <a:buChar char="v"/>
            </a:pPr>
            <a:r>
              <a:rPr lang="en-US" sz="2200" dirty="0" smtClean="0"/>
              <a:t>Beaver Park (300 acre park with beautiful trails and ponds)</a:t>
            </a:r>
          </a:p>
          <a:p>
            <a:pPr marL="800100" lvl="2" indent="-342900">
              <a:spcBef>
                <a:spcPts val="1000"/>
              </a:spcBef>
              <a:buFont typeface="Wingdings" panose="05000000000000000000" pitchFamily="2" charset="2"/>
              <a:buChar char="v"/>
            </a:pPr>
            <a:r>
              <a:rPr lang="en-US" sz="2200" dirty="0" smtClean="0"/>
              <a:t>Trips for Seniors and Children</a:t>
            </a:r>
            <a:endParaRPr lang="en-US" sz="2200" dirty="0"/>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6857" y="687542"/>
            <a:ext cx="1284604" cy="1212310"/>
          </a:xfrm>
        </p:spPr>
      </p:pic>
      <p:pic>
        <p:nvPicPr>
          <p:cNvPr id="4" name="Picture 3"/>
          <p:cNvPicPr>
            <a:picLocks noChangeAspect="1"/>
          </p:cNvPicPr>
          <p:nvPr/>
        </p:nvPicPr>
        <p:blipFill>
          <a:blip r:embed="rId4"/>
          <a:stretch>
            <a:fillRect/>
          </a:stretch>
        </p:blipFill>
        <p:spPr>
          <a:xfrm>
            <a:off x="4341276" y="2669795"/>
            <a:ext cx="3048000" cy="3048000"/>
          </a:xfrm>
          <a:prstGeom prst="rect">
            <a:avLst/>
          </a:prstGeom>
        </p:spPr>
      </p:pic>
      <p:sp>
        <p:nvSpPr>
          <p:cNvPr id="7" name="Content Placeholder 2"/>
          <p:cNvSpPr>
            <a:spLocks noGrp="1"/>
          </p:cNvSpPr>
          <p:nvPr>
            <p:ph sz="half" idx="1"/>
          </p:nvPr>
        </p:nvSpPr>
        <p:spPr>
          <a:xfrm>
            <a:off x="7837283" y="2187020"/>
            <a:ext cx="3505183" cy="4326902"/>
          </a:xfrm>
        </p:spPr>
        <p:txBody>
          <a:bodyPr>
            <a:normAutofit fontScale="55000" lnSpcReduction="20000"/>
          </a:bodyPr>
          <a:lstStyle/>
          <a:p>
            <a:r>
              <a:rPr lang="en-US" dirty="0" smtClean="0"/>
              <a:t>Winter Operations</a:t>
            </a:r>
          </a:p>
          <a:p>
            <a:pPr lvl="1">
              <a:buFont typeface="Wingdings" panose="05000000000000000000" pitchFamily="2" charset="2"/>
              <a:buChar char="v"/>
            </a:pPr>
            <a:r>
              <a:rPr lang="en-US" dirty="0" smtClean="0"/>
              <a:t>Plowing </a:t>
            </a:r>
          </a:p>
          <a:p>
            <a:pPr marL="228600" lvl="1">
              <a:spcBef>
                <a:spcPts val="1000"/>
              </a:spcBef>
            </a:pPr>
            <a:r>
              <a:rPr lang="en-US" sz="2500" dirty="0"/>
              <a:t>Public Works</a:t>
            </a:r>
          </a:p>
          <a:p>
            <a:pPr lvl="1">
              <a:buFont typeface="Wingdings" panose="05000000000000000000" pitchFamily="2" charset="2"/>
              <a:buChar char="v"/>
            </a:pPr>
            <a:r>
              <a:rPr lang="en-US" dirty="0" smtClean="0"/>
              <a:t>Road Repairs</a:t>
            </a:r>
          </a:p>
          <a:p>
            <a:pPr marL="228600" lvl="1">
              <a:spcBef>
                <a:spcPts val="1000"/>
              </a:spcBef>
            </a:pPr>
            <a:r>
              <a:rPr lang="en-US" sz="2400" dirty="0" smtClean="0"/>
              <a:t>DARE</a:t>
            </a:r>
          </a:p>
          <a:p>
            <a:pPr marL="800100" lvl="2" indent="-342900">
              <a:spcBef>
                <a:spcPts val="1000"/>
              </a:spcBef>
              <a:buFont typeface="Wingdings" panose="05000000000000000000" pitchFamily="2" charset="2"/>
              <a:buChar char="v"/>
            </a:pPr>
            <a:r>
              <a:rPr lang="en-US" sz="2200" dirty="0" smtClean="0"/>
              <a:t>School Resource Officer</a:t>
            </a:r>
          </a:p>
          <a:p>
            <a:pPr marL="228600" lvl="1">
              <a:spcBef>
                <a:spcPts val="1000"/>
              </a:spcBef>
            </a:pPr>
            <a:r>
              <a:rPr lang="en-US" sz="2400" dirty="0" smtClean="0"/>
              <a:t>General Assistance</a:t>
            </a:r>
          </a:p>
          <a:p>
            <a:pPr marL="800100" lvl="2" indent="-342900">
              <a:spcBef>
                <a:spcPts val="1000"/>
              </a:spcBef>
              <a:buFont typeface="Wingdings" panose="05000000000000000000" pitchFamily="2" charset="2"/>
              <a:buChar char="v"/>
            </a:pPr>
            <a:r>
              <a:rPr lang="en-US" sz="2200" dirty="0" smtClean="0"/>
              <a:t>Giving Tree – Christmas</a:t>
            </a:r>
          </a:p>
          <a:p>
            <a:pPr marL="800100" lvl="2" indent="-342900">
              <a:spcBef>
                <a:spcPts val="1000"/>
              </a:spcBef>
              <a:buFont typeface="Wingdings" panose="05000000000000000000" pitchFamily="2" charset="2"/>
              <a:buChar char="v"/>
            </a:pPr>
            <a:r>
              <a:rPr lang="en-US" sz="2200" dirty="0" smtClean="0"/>
              <a:t>Thanksgiving dinner</a:t>
            </a:r>
          </a:p>
          <a:p>
            <a:pPr marL="228600" lvl="1">
              <a:spcBef>
                <a:spcPts val="1000"/>
              </a:spcBef>
            </a:pPr>
            <a:r>
              <a:rPr lang="en-US" sz="2400" dirty="0"/>
              <a:t>Sewer </a:t>
            </a:r>
            <a:r>
              <a:rPr lang="en-US" sz="2400" dirty="0" smtClean="0"/>
              <a:t>Department</a:t>
            </a:r>
          </a:p>
          <a:p>
            <a:pPr marL="228600" lvl="1">
              <a:spcBef>
                <a:spcPts val="1000"/>
              </a:spcBef>
            </a:pPr>
            <a:r>
              <a:rPr lang="en-US" sz="2400" dirty="0" smtClean="0"/>
              <a:t>Tax Collection </a:t>
            </a:r>
          </a:p>
          <a:p>
            <a:pPr marL="800100" lvl="2" indent="-342900">
              <a:spcBef>
                <a:spcPts val="1000"/>
              </a:spcBef>
              <a:buFont typeface="Wingdings" panose="05000000000000000000" pitchFamily="2" charset="2"/>
              <a:buChar char="v"/>
            </a:pPr>
            <a:r>
              <a:rPr lang="en-US" sz="2200" dirty="0" smtClean="0"/>
              <a:t>Motor Vehicle Registration</a:t>
            </a:r>
          </a:p>
          <a:p>
            <a:pPr marL="228600" lvl="1">
              <a:spcBef>
                <a:spcPts val="1000"/>
              </a:spcBef>
            </a:pPr>
            <a:r>
              <a:rPr lang="en-US" sz="2400" dirty="0"/>
              <a:t>Code </a:t>
            </a:r>
            <a:r>
              <a:rPr lang="en-US" sz="2400" dirty="0" smtClean="0"/>
              <a:t>Enforcement</a:t>
            </a:r>
          </a:p>
          <a:p>
            <a:pPr marL="228600" lvl="1">
              <a:spcBef>
                <a:spcPts val="1000"/>
              </a:spcBef>
            </a:pPr>
            <a:r>
              <a:rPr lang="en-US" sz="2400" dirty="0" smtClean="0"/>
              <a:t>Clerk</a:t>
            </a:r>
          </a:p>
          <a:p>
            <a:pPr marL="228600" lvl="1">
              <a:spcBef>
                <a:spcPts val="1000"/>
              </a:spcBef>
            </a:pPr>
            <a:r>
              <a:rPr lang="en-US" sz="2400" dirty="0" smtClean="0"/>
              <a:t>Assessing</a:t>
            </a:r>
          </a:p>
          <a:p>
            <a:pPr marL="228600" lvl="1">
              <a:spcBef>
                <a:spcPts val="1000"/>
              </a:spcBef>
            </a:pPr>
            <a:r>
              <a:rPr lang="en-US" sz="2400" dirty="0" smtClean="0"/>
              <a:t>Finance</a:t>
            </a:r>
          </a:p>
          <a:p>
            <a:pPr marL="228600" lvl="1">
              <a:spcBef>
                <a:spcPts val="1000"/>
              </a:spcBef>
            </a:pPr>
            <a:r>
              <a:rPr lang="en-US" sz="2400" dirty="0" smtClean="0"/>
              <a:t>Town Manager</a:t>
            </a:r>
            <a:endParaRPr lang="en-US" sz="2400" dirty="0"/>
          </a:p>
        </p:txBody>
      </p:sp>
    </p:spTree>
    <p:extLst>
      <p:ext uri="{BB962C8B-B14F-4D97-AF65-F5344CB8AC3E}">
        <p14:creationId xmlns:p14="http://schemas.microsoft.com/office/powerpoint/2010/main" val="291292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FY23 Budget Challenges</a:t>
            </a:r>
            <a:endParaRPr lang="en-US" dirty="0"/>
          </a:p>
        </p:txBody>
      </p:sp>
      <p:sp>
        <p:nvSpPr>
          <p:cNvPr id="8" name="Content Placeholder 7"/>
          <p:cNvSpPr>
            <a:spLocks noGrp="1"/>
          </p:cNvSpPr>
          <p:nvPr>
            <p:ph idx="1"/>
          </p:nvPr>
        </p:nvSpPr>
        <p:spPr/>
        <p:txBody>
          <a:bodyPr/>
          <a:lstStyle/>
          <a:p>
            <a:r>
              <a:rPr lang="en-US" sz="2400" dirty="0" smtClean="0"/>
              <a:t>Employee Retention and Recruitment</a:t>
            </a:r>
          </a:p>
          <a:p>
            <a:r>
              <a:rPr lang="en-US" dirty="0" smtClean="0"/>
              <a:t>Vacant Job positions</a:t>
            </a:r>
          </a:p>
          <a:p>
            <a:pPr lvl="1"/>
            <a:r>
              <a:rPr lang="en-US" dirty="0" smtClean="0"/>
              <a:t>Filling the Gap – moving towards being fully staffed; not having singular employees holding multiple titles/hats</a:t>
            </a:r>
          </a:p>
          <a:p>
            <a:pPr marL="228600" lvl="1">
              <a:spcBef>
                <a:spcPts val="1000"/>
              </a:spcBef>
            </a:pPr>
            <a:r>
              <a:rPr lang="en-US" sz="2400" dirty="0" smtClean="0"/>
              <a:t>COVID-19</a:t>
            </a:r>
          </a:p>
          <a:p>
            <a:pPr marL="228600" lvl="1">
              <a:spcBef>
                <a:spcPts val="1000"/>
              </a:spcBef>
            </a:pPr>
            <a:r>
              <a:rPr lang="en-US" sz="2400" dirty="0" smtClean="0"/>
              <a:t>Supply and Demand </a:t>
            </a:r>
          </a:p>
          <a:p>
            <a:pPr marL="685800" lvl="2">
              <a:spcBef>
                <a:spcPts val="1000"/>
              </a:spcBef>
            </a:pPr>
            <a:r>
              <a:rPr lang="en-US" sz="2200" dirty="0" smtClean="0"/>
              <a:t>Manufacturing timelines</a:t>
            </a:r>
          </a:p>
          <a:p>
            <a:pPr marL="685800" lvl="2">
              <a:spcBef>
                <a:spcPts val="1000"/>
              </a:spcBef>
            </a:pPr>
            <a:r>
              <a:rPr lang="en-US" sz="2200" dirty="0" smtClean="0"/>
              <a:t>Price increases on goods</a:t>
            </a:r>
            <a:endParaRPr lang="en-US" sz="2200" dirty="0"/>
          </a:p>
          <a:p>
            <a:pPr lvl="1"/>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Tree>
    <p:extLst>
      <p:ext uri="{BB962C8B-B14F-4D97-AF65-F5344CB8AC3E}">
        <p14:creationId xmlns:p14="http://schemas.microsoft.com/office/powerpoint/2010/main" val="2297625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FY23 Solutions</a:t>
            </a:r>
            <a:endParaRPr lang="en-US" dirty="0"/>
          </a:p>
        </p:txBody>
      </p:sp>
      <p:sp>
        <p:nvSpPr>
          <p:cNvPr id="10" name="Content Placeholder 9"/>
          <p:cNvSpPr>
            <a:spLocks noGrp="1"/>
          </p:cNvSpPr>
          <p:nvPr>
            <p:ph idx="1"/>
          </p:nvPr>
        </p:nvSpPr>
        <p:spPr/>
        <p:txBody>
          <a:bodyPr>
            <a:normAutofit lnSpcReduction="10000"/>
          </a:bodyPr>
          <a:lstStyle/>
          <a:p>
            <a:r>
              <a:rPr lang="en-US" dirty="0" smtClean="0"/>
              <a:t>CMA was contracted to perform a Town-wide pay study. Job descriptions and hourly wages/salary amounts were provided to CMA</a:t>
            </a:r>
          </a:p>
          <a:p>
            <a:pPr lvl="1"/>
            <a:r>
              <a:rPr lang="en-US" dirty="0" smtClean="0"/>
              <a:t>Based on their presentation tonight, we still have some work ahead of us in this next few months to propose a pay scale structure</a:t>
            </a:r>
          </a:p>
          <a:p>
            <a:pPr marL="228600" lvl="1">
              <a:spcBef>
                <a:spcPts val="1000"/>
              </a:spcBef>
            </a:pPr>
            <a:r>
              <a:rPr lang="en-US" sz="2400" dirty="0"/>
              <a:t>Incremental </a:t>
            </a:r>
            <a:r>
              <a:rPr lang="en-US" sz="2400" dirty="0" smtClean="0"/>
              <a:t>– 3 fiscal years</a:t>
            </a:r>
          </a:p>
          <a:p>
            <a:pPr marL="685800" lvl="2">
              <a:spcBef>
                <a:spcPts val="1000"/>
              </a:spcBef>
            </a:pPr>
            <a:r>
              <a:rPr lang="en-US" sz="2200" dirty="0" smtClean="0"/>
              <a:t>The increase to salaries and benefits will be over a 3 year period</a:t>
            </a:r>
          </a:p>
          <a:p>
            <a:pPr marL="685800" lvl="2">
              <a:spcBef>
                <a:spcPts val="1000"/>
              </a:spcBef>
            </a:pPr>
            <a:r>
              <a:rPr lang="en-US" sz="2200" dirty="0" smtClean="0"/>
              <a:t>Initial year FY23 will have the offset to a current asset account to bring all salaries/wages to the recommended market value pay structure as presented by CMA</a:t>
            </a:r>
            <a:endParaRPr lang="en-US" sz="2200" dirty="0"/>
          </a:p>
          <a:p>
            <a:pPr lvl="1"/>
            <a:endParaRPr lang="en-US" dirty="0"/>
          </a:p>
          <a:p>
            <a:pPr marL="457200" lvl="1"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Tree>
    <p:extLst>
      <p:ext uri="{BB962C8B-B14F-4D97-AF65-F5344CB8AC3E}">
        <p14:creationId xmlns:p14="http://schemas.microsoft.com/office/powerpoint/2010/main" val="1655398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in Expenditures</a:t>
            </a:r>
            <a:br>
              <a:rPr lang="en-US" dirty="0" smtClean="0"/>
            </a:br>
            <a:r>
              <a:rPr lang="en-US" dirty="0" smtClean="0"/>
              <a:t>FY23 Budget vs FY22 Budget  </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sp>
        <p:nvSpPr>
          <p:cNvPr id="6" name="Rectangle 5"/>
          <p:cNvSpPr/>
          <p:nvPr/>
        </p:nvSpPr>
        <p:spPr>
          <a:xfrm>
            <a:off x="1472990" y="2263409"/>
            <a:ext cx="4287520" cy="40468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07725" y="2545648"/>
            <a:ext cx="3874416" cy="29882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872318" y="2576288"/>
            <a:ext cx="3745230" cy="2917825"/>
          </a:xfrm>
          <a:prstGeom prst="rect">
            <a:avLst/>
          </a:prstGeom>
          <a:noFill/>
          <a:ln>
            <a:noFill/>
          </a:ln>
        </p:spPr>
      </p:pic>
      <p:pic>
        <p:nvPicPr>
          <p:cNvPr id="3" name="Picture 2"/>
          <p:cNvPicPr>
            <a:picLocks noChangeAspect="1"/>
          </p:cNvPicPr>
          <p:nvPr/>
        </p:nvPicPr>
        <p:blipFill>
          <a:blip r:embed="rId4"/>
          <a:stretch>
            <a:fillRect/>
          </a:stretch>
        </p:blipFill>
        <p:spPr>
          <a:xfrm>
            <a:off x="1472989" y="2263409"/>
            <a:ext cx="4287521" cy="4046855"/>
          </a:xfrm>
          <a:prstGeom prst="rect">
            <a:avLst/>
          </a:prstGeom>
        </p:spPr>
      </p:pic>
    </p:spTree>
    <p:extLst>
      <p:ext uri="{BB962C8B-B14F-4D97-AF65-F5344CB8AC3E}">
        <p14:creationId xmlns:p14="http://schemas.microsoft.com/office/powerpoint/2010/main" val="3294759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7" y="736166"/>
            <a:ext cx="9613861" cy="1080938"/>
          </a:xfrm>
        </p:spPr>
        <p:txBody>
          <a:bodyPr/>
          <a:lstStyle/>
          <a:p>
            <a:r>
              <a:rPr lang="en-US" dirty="0" smtClean="0"/>
              <a:t>Impacts in Expenditures</a:t>
            </a:r>
            <a:br>
              <a:rPr lang="en-US" dirty="0" smtClean="0"/>
            </a:br>
            <a:r>
              <a:rPr lang="en-US" dirty="0" smtClean="0"/>
              <a:t>FY23 Budget vs FY22 Budget Cont.</a:t>
            </a:r>
            <a:endParaRPr lang="en-US" dirty="0"/>
          </a:p>
        </p:txBody>
      </p:sp>
      <p:sp>
        <p:nvSpPr>
          <p:cNvPr id="5" name="Rectangle 4"/>
          <p:cNvSpPr/>
          <p:nvPr/>
        </p:nvSpPr>
        <p:spPr>
          <a:xfrm>
            <a:off x="7570719" y="639661"/>
            <a:ext cx="4543720" cy="58863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648019" y="712599"/>
            <a:ext cx="4389120" cy="5740484"/>
          </a:xfrm>
          <a:prstGeom prst="rect">
            <a:avLst/>
          </a:prstGeom>
          <a:noFill/>
          <a:ln>
            <a:noFill/>
          </a:ln>
        </p:spPr>
      </p:pic>
      <p:sp>
        <p:nvSpPr>
          <p:cNvPr id="6" name="Rectangle 5"/>
          <p:cNvSpPr/>
          <p:nvPr/>
        </p:nvSpPr>
        <p:spPr>
          <a:xfrm>
            <a:off x="2545196" y="5177989"/>
            <a:ext cx="4477732" cy="13480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3787" y="5177989"/>
            <a:ext cx="4400550" cy="1371600"/>
          </a:xfrm>
          <a:prstGeom prst="rect">
            <a:avLst/>
          </a:prstGeom>
          <a:noFill/>
          <a:ln>
            <a:noFill/>
          </a:ln>
        </p:spPr>
      </p:pic>
      <p:sp>
        <p:nvSpPr>
          <p:cNvPr id="9" name="TextBox 8"/>
          <p:cNvSpPr txBox="1"/>
          <p:nvPr/>
        </p:nvSpPr>
        <p:spPr>
          <a:xfrm>
            <a:off x="1791570" y="2432116"/>
            <a:ext cx="5505253" cy="923330"/>
          </a:xfrm>
          <a:prstGeom prst="rect">
            <a:avLst/>
          </a:prstGeom>
          <a:noFill/>
        </p:spPr>
        <p:txBody>
          <a:bodyPr wrap="square" rtlCol="0">
            <a:spAutoFit/>
          </a:bodyPr>
          <a:lstStyle/>
          <a:p>
            <a:r>
              <a:rPr lang="en-US" dirty="0" smtClean="0"/>
              <a:t>Total General Fund FY23: $10,690,348.00</a:t>
            </a:r>
          </a:p>
          <a:p>
            <a:r>
              <a:rPr lang="en-US" dirty="0" smtClean="0"/>
              <a:t>Debt Service: 			    $483,248.00</a:t>
            </a:r>
          </a:p>
          <a:p>
            <a:r>
              <a:rPr lang="en-US" dirty="0" smtClean="0"/>
              <a:t>County: 			                   $33,072.00</a:t>
            </a:r>
            <a:endParaRPr lang="en-US" dirty="0"/>
          </a:p>
        </p:txBody>
      </p:sp>
    </p:spTree>
    <p:extLst>
      <p:ext uri="{BB962C8B-B14F-4D97-AF65-F5344CB8AC3E}">
        <p14:creationId xmlns:p14="http://schemas.microsoft.com/office/powerpoint/2010/main" val="3471346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Impacts in Revenues </a:t>
            </a:r>
            <a:br>
              <a:rPr lang="en-US" dirty="0" smtClean="0"/>
            </a:br>
            <a:r>
              <a:rPr lang="en-US" dirty="0" smtClean="0"/>
              <a:t>FY23 Budget vs FY22 Budget</a:t>
            </a:r>
            <a:endParaRPr lang="en-US" dirty="0"/>
          </a:p>
        </p:txBody>
      </p:sp>
      <p:sp>
        <p:nvSpPr>
          <p:cNvPr id="5" name="Content Placeholder 4"/>
          <p:cNvSpPr>
            <a:spLocks noGrp="1"/>
          </p:cNvSpPr>
          <p:nvPr>
            <p:ph sz="half" idx="1"/>
          </p:nvPr>
        </p:nvSpPr>
        <p:spPr/>
        <p:txBody>
          <a:bodyPr/>
          <a:lstStyle/>
          <a:p>
            <a:r>
              <a:rPr lang="en-US" dirty="0" smtClean="0"/>
              <a:t>FY22 Revenues</a:t>
            </a:r>
          </a:p>
          <a:p>
            <a:pPr lvl="1"/>
            <a:r>
              <a:rPr lang="en-US" dirty="0" smtClean="0"/>
              <a:t>GF Budgeted $4,290,271.00 </a:t>
            </a:r>
          </a:p>
          <a:p>
            <a:pPr lvl="1"/>
            <a:r>
              <a:rPr lang="en-US" dirty="0" smtClean="0"/>
              <a:t>As of 3/15/2022 (data to the right), collected $3,219,990.36 or 75%</a:t>
            </a:r>
          </a:p>
          <a:p>
            <a:pPr marL="228600" lvl="1">
              <a:spcBef>
                <a:spcPts val="1000"/>
              </a:spcBef>
            </a:pPr>
            <a:r>
              <a:rPr lang="en-US" sz="2400" dirty="0"/>
              <a:t>What makes up most of our Revenue</a:t>
            </a:r>
            <a:r>
              <a:rPr lang="en-US" sz="2400" dirty="0" smtClean="0"/>
              <a:t>? </a:t>
            </a:r>
          </a:p>
          <a:p>
            <a:pPr marL="685800" lvl="2">
              <a:spcBef>
                <a:spcPts val="1000"/>
              </a:spcBef>
            </a:pPr>
            <a:r>
              <a:rPr lang="en-US" sz="2200" dirty="0" smtClean="0"/>
              <a:t>General Government – makes up 87% of our current YTD amount. </a:t>
            </a:r>
            <a:endParaRPr lang="en-US" sz="2200" dirty="0"/>
          </a:p>
        </p:txBody>
      </p:sp>
      <p:pic>
        <p:nvPicPr>
          <p:cNvPr id="8" name="Content Placeholder 7"/>
          <p:cNvPicPr>
            <a:picLocks noGrp="1" noChangeAspect="1"/>
          </p:cNvPicPr>
          <p:nvPr>
            <p:ph sz="half" idx="2"/>
          </p:nvPr>
        </p:nvPicPr>
        <p:blipFill>
          <a:blip r:embed="rId3"/>
          <a:stretch>
            <a:fillRect/>
          </a:stretch>
        </p:blipFill>
        <p:spPr>
          <a:xfrm>
            <a:off x="6076269" y="2336872"/>
            <a:ext cx="5313818" cy="1537543"/>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6857" y="687542"/>
            <a:ext cx="1284604" cy="1212310"/>
          </a:xfrm>
          <a:prstGeom prst="rect">
            <a:avLst/>
          </a:prstGeom>
        </p:spPr>
      </p:pic>
      <p:pic>
        <p:nvPicPr>
          <p:cNvPr id="10" name="Picture 9"/>
          <p:cNvPicPr>
            <a:picLocks noChangeAspect="1"/>
          </p:cNvPicPr>
          <p:nvPr/>
        </p:nvPicPr>
        <p:blipFill>
          <a:blip r:embed="rId5"/>
          <a:stretch>
            <a:fillRect/>
          </a:stretch>
        </p:blipFill>
        <p:spPr>
          <a:xfrm>
            <a:off x="6587009" y="4136531"/>
            <a:ext cx="4292338" cy="2243502"/>
          </a:xfrm>
          <a:prstGeom prst="rect">
            <a:avLst/>
          </a:prstGeom>
        </p:spPr>
      </p:pic>
    </p:spTree>
    <p:extLst>
      <p:ext uri="{BB962C8B-B14F-4D97-AF65-F5344CB8AC3E}">
        <p14:creationId xmlns:p14="http://schemas.microsoft.com/office/powerpoint/2010/main" val="1717423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7248</TotalTime>
  <Words>2160</Words>
  <Application>Microsoft Office PowerPoint</Application>
  <PresentationFormat>Widescreen</PresentationFormat>
  <Paragraphs>170</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vt:lpstr>
      <vt:lpstr>Berlin</vt:lpstr>
      <vt:lpstr>Town of Lisbon</vt:lpstr>
      <vt:lpstr>About the Town of Lisbon</vt:lpstr>
      <vt:lpstr>Budget Components</vt:lpstr>
      <vt:lpstr>Town Services</vt:lpstr>
      <vt:lpstr>FY23 Budget Challenges</vt:lpstr>
      <vt:lpstr>FY23 Solutions</vt:lpstr>
      <vt:lpstr>Impacts in Expenditures FY23 Budget vs FY22 Budget  </vt:lpstr>
      <vt:lpstr>Impacts in Expenditures FY23 Budget vs FY22 Budget Cont.</vt:lpstr>
      <vt:lpstr>Impacts in Revenues  FY23 Budget vs FY22 Budget</vt:lpstr>
      <vt:lpstr>Budgeted Property Mil Rate Town FY22 and FY23</vt:lpstr>
      <vt:lpstr>SUMMARY: Mil Rate Impact</vt:lpstr>
      <vt:lpstr>Our Senior Citizens </vt:lpstr>
      <vt:lpstr>Fund Balance Policy</vt:lpstr>
      <vt:lpstr>Use of Unassigned Fund Balance</vt:lpstr>
      <vt:lpstr>Capital Improvement Plan</vt:lpstr>
      <vt:lpstr>About the Plan</vt:lpstr>
      <vt:lpstr>Town of Lisbon Summary – 5 Year CIP </vt:lpstr>
      <vt:lpstr>Town of Lisbon Summary – 10 Year CIP</vt:lpstr>
      <vt:lpstr>Debt Structure – 5 Year</vt:lpstr>
      <vt:lpstr>Debt Structure – 10 Year</vt:lpstr>
      <vt:lpstr>FY23 CIP Highlight – All Departments</vt:lpstr>
      <vt:lpstr>FY23 CIP Highlights – All Departments Cont.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Lisbon</dc:title>
  <dc:creator>Kayla Tierney</dc:creator>
  <cp:lastModifiedBy>Kayla Tierney</cp:lastModifiedBy>
  <cp:revision>58</cp:revision>
  <cp:lastPrinted>2022-03-15T19:43:28Z</cp:lastPrinted>
  <dcterms:created xsi:type="dcterms:W3CDTF">2021-03-12T18:35:46Z</dcterms:created>
  <dcterms:modified xsi:type="dcterms:W3CDTF">2022-03-15T20:24:17Z</dcterms:modified>
</cp:coreProperties>
</file>