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95" r:id="rId3"/>
    <p:sldId id="296" r:id="rId4"/>
    <p:sldId id="297" r:id="rId5"/>
    <p:sldId id="257" r:id="rId6"/>
    <p:sldId id="258" r:id="rId7"/>
    <p:sldId id="259" r:id="rId8"/>
    <p:sldId id="298" r:id="rId9"/>
    <p:sldId id="260" r:id="rId10"/>
    <p:sldId id="264" r:id="rId11"/>
    <p:sldId id="263" r:id="rId12"/>
    <p:sldId id="265" r:id="rId13"/>
    <p:sldId id="278" r:id="rId14"/>
    <p:sldId id="266" r:id="rId15"/>
    <p:sldId id="286" r:id="rId16"/>
    <p:sldId id="267" r:id="rId17"/>
    <p:sldId id="269" r:id="rId18"/>
    <p:sldId id="271" r:id="rId19"/>
    <p:sldId id="275" r:id="rId20"/>
    <p:sldId id="293" r:id="rId21"/>
    <p:sldId id="291" r:id="rId22"/>
    <p:sldId id="279" r:id="rId23"/>
    <p:sldId id="294" r:id="rId24"/>
    <p:sldId id="292" r:id="rId25"/>
    <p:sldId id="288" r:id="rId26"/>
    <p:sldId id="262"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78" autoAdjust="0"/>
  </p:normalViewPr>
  <p:slideViewPr>
    <p:cSldViewPr snapToGrid="0">
      <p:cViewPr varScale="1">
        <p:scale>
          <a:sx n="86" d="100"/>
          <a:sy n="86" d="100"/>
        </p:scale>
        <p:origin x="14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tol-file01\Finance\Budget\FY25\FY25%20Budget%20Manager%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tol-file01\Finance\Budget\FY25\FY25%20Budget%20Manager%20Numb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[FY25 Budget Manager Numbers.xlsx]Sheet5!PivotTable3</c:name>
    <c:fmtId val="8"/>
  </c:pivotSource>
  <c:chart>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1">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2">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alpha val="85000"/>
            </a:schemeClr>
          </a:solidFill>
          <a:ln w="9525" cap="flat" cmpd="sng" algn="ctr">
            <a:solidFill>
              <a:schemeClr val="lt1">
                <a:alpha val="50000"/>
              </a:schemeClr>
            </a:solidFill>
            <a:round/>
          </a:ln>
          <a:effectLst/>
        </c:spPr>
        <c:marker>
          <c:symbol val="circle"/>
          <c:size val="6"/>
          <c:spPr>
            <a:solidFill>
              <a:schemeClr val="accent3">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Sheet5!$B$3</c:f>
              <c:strCache>
                <c:ptCount val="1"/>
                <c:pt idx="0">
                  <c:v>Sum of 2024 Budgeted</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Sheet5!$A$4:$A$33</c:f>
              <c:strCache>
                <c:ptCount val="29"/>
                <c:pt idx="0">
                  <c:v>Buildings</c:v>
                </c:pt>
                <c:pt idx="1">
                  <c:v>Public Works</c:v>
                </c:pt>
                <c:pt idx="2">
                  <c:v>Winter</c:v>
                </c:pt>
                <c:pt idx="3">
                  <c:v>Library</c:v>
                </c:pt>
                <c:pt idx="4">
                  <c:v>Town Manager</c:v>
                </c:pt>
                <c:pt idx="5">
                  <c:v>Planning Board</c:v>
                </c:pt>
                <c:pt idx="6">
                  <c:v>Debt</c:v>
                </c:pt>
                <c:pt idx="7">
                  <c:v>Tax Collection</c:v>
                </c:pt>
                <c:pt idx="8">
                  <c:v>Health</c:v>
                </c:pt>
                <c:pt idx="9">
                  <c:v>Appeals Board</c:v>
                </c:pt>
                <c:pt idx="10">
                  <c:v>Legal</c:v>
                </c:pt>
                <c:pt idx="11">
                  <c:v>Insurance</c:v>
                </c:pt>
                <c:pt idx="12">
                  <c:v>Other</c:v>
                </c:pt>
                <c:pt idx="13">
                  <c:v>Elected Officials</c:v>
                </c:pt>
                <c:pt idx="14">
                  <c:v>Finance</c:v>
                </c:pt>
                <c:pt idx="15">
                  <c:v>Clerk</c:v>
                </c:pt>
                <c:pt idx="16">
                  <c:v>Lisbon Communications Center</c:v>
                </c:pt>
                <c:pt idx="17">
                  <c:v>Assessor</c:v>
                </c:pt>
                <c:pt idx="18">
                  <c:v>Animal Control</c:v>
                </c:pt>
                <c:pt idx="19">
                  <c:v>County</c:v>
                </c:pt>
                <c:pt idx="20">
                  <c:v>GA</c:v>
                </c:pt>
                <c:pt idx="21">
                  <c:v>Solid Waste</c:v>
                </c:pt>
                <c:pt idx="22">
                  <c:v>Code Enforcement</c:v>
                </c:pt>
                <c:pt idx="23">
                  <c:v>Parks and Rec</c:v>
                </c:pt>
                <c:pt idx="24">
                  <c:v>Fire</c:v>
                </c:pt>
                <c:pt idx="25">
                  <c:v>Emergency Management</c:v>
                </c:pt>
                <c:pt idx="26">
                  <c:v>Police</c:v>
                </c:pt>
                <c:pt idx="27">
                  <c:v>Econ Dev</c:v>
                </c:pt>
                <c:pt idx="28">
                  <c:v>School</c:v>
                </c:pt>
              </c:strCache>
            </c:strRef>
          </c:cat>
          <c:val>
            <c:numRef>
              <c:f>Sheet5!$B$4:$B$33</c:f>
              <c:numCache>
                <c:formatCode>"$"#,##0.00</c:formatCode>
                <c:ptCount val="29"/>
                <c:pt idx="0">
                  <c:v>734307.15</c:v>
                </c:pt>
                <c:pt idx="1">
                  <c:v>2451953.5100000002</c:v>
                </c:pt>
                <c:pt idx="2">
                  <c:v>510039</c:v>
                </c:pt>
                <c:pt idx="3">
                  <c:v>462870.98</c:v>
                </c:pt>
                <c:pt idx="4">
                  <c:v>483014.33</c:v>
                </c:pt>
                <c:pt idx="5">
                  <c:v>35206.199999999997</c:v>
                </c:pt>
                <c:pt idx="6">
                  <c:v>738126</c:v>
                </c:pt>
                <c:pt idx="7">
                  <c:v>306677.84999999998</c:v>
                </c:pt>
                <c:pt idx="8">
                  <c:v>7203</c:v>
                </c:pt>
                <c:pt idx="9">
                  <c:v>1342.28</c:v>
                </c:pt>
                <c:pt idx="10">
                  <c:v>70000</c:v>
                </c:pt>
                <c:pt idx="11">
                  <c:v>123516</c:v>
                </c:pt>
                <c:pt idx="12">
                  <c:v>73483</c:v>
                </c:pt>
                <c:pt idx="13">
                  <c:v>31402.6</c:v>
                </c:pt>
                <c:pt idx="14">
                  <c:v>270166.38</c:v>
                </c:pt>
                <c:pt idx="15">
                  <c:v>173142.7</c:v>
                </c:pt>
                <c:pt idx="16">
                  <c:v>383195.11</c:v>
                </c:pt>
                <c:pt idx="17">
                  <c:v>135067</c:v>
                </c:pt>
                <c:pt idx="18">
                  <c:v>78763</c:v>
                </c:pt>
                <c:pt idx="19">
                  <c:v>920550</c:v>
                </c:pt>
                <c:pt idx="20">
                  <c:v>17174</c:v>
                </c:pt>
                <c:pt idx="21">
                  <c:v>430761.58999999997</c:v>
                </c:pt>
                <c:pt idx="22">
                  <c:v>104357</c:v>
                </c:pt>
                <c:pt idx="23">
                  <c:v>609593</c:v>
                </c:pt>
                <c:pt idx="24">
                  <c:v>1577909.3</c:v>
                </c:pt>
                <c:pt idx="25">
                  <c:v>342630</c:v>
                </c:pt>
                <c:pt idx="26">
                  <c:v>2360932.13</c:v>
                </c:pt>
                <c:pt idx="27">
                  <c:v>68972</c:v>
                </c:pt>
                <c:pt idx="28">
                  <c:v>7707325</c:v>
                </c:pt>
              </c:numCache>
            </c:numRef>
          </c:val>
          <c:extLst>
            <c:ext xmlns:c16="http://schemas.microsoft.com/office/drawing/2014/chart" uri="{C3380CC4-5D6E-409C-BE32-E72D297353CC}">
              <c16:uniqueId val="{00000000-E482-4C1D-829C-2CDEBEDFD064}"/>
            </c:ext>
          </c:extLst>
        </c:ser>
        <c:ser>
          <c:idx val="1"/>
          <c:order val="1"/>
          <c:tx>
            <c:strRef>
              <c:f>Sheet5!$C$3</c:f>
              <c:strCache>
                <c:ptCount val="1"/>
                <c:pt idx="0">
                  <c:v>Sum of 2025 Manager Budget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Sheet5!$A$4:$A$33</c:f>
              <c:strCache>
                <c:ptCount val="29"/>
                <c:pt idx="0">
                  <c:v>Buildings</c:v>
                </c:pt>
                <c:pt idx="1">
                  <c:v>Public Works</c:v>
                </c:pt>
                <c:pt idx="2">
                  <c:v>Winter</c:v>
                </c:pt>
                <c:pt idx="3">
                  <c:v>Library</c:v>
                </c:pt>
                <c:pt idx="4">
                  <c:v>Town Manager</c:v>
                </c:pt>
                <c:pt idx="5">
                  <c:v>Planning Board</c:v>
                </c:pt>
                <c:pt idx="6">
                  <c:v>Debt</c:v>
                </c:pt>
                <c:pt idx="7">
                  <c:v>Tax Collection</c:v>
                </c:pt>
                <c:pt idx="8">
                  <c:v>Health</c:v>
                </c:pt>
                <c:pt idx="9">
                  <c:v>Appeals Board</c:v>
                </c:pt>
                <c:pt idx="10">
                  <c:v>Legal</c:v>
                </c:pt>
                <c:pt idx="11">
                  <c:v>Insurance</c:v>
                </c:pt>
                <c:pt idx="12">
                  <c:v>Other</c:v>
                </c:pt>
                <c:pt idx="13">
                  <c:v>Elected Officials</c:v>
                </c:pt>
                <c:pt idx="14">
                  <c:v>Finance</c:v>
                </c:pt>
                <c:pt idx="15">
                  <c:v>Clerk</c:v>
                </c:pt>
                <c:pt idx="16">
                  <c:v>Lisbon Communications Center</c:v>
                </c:pt>
                <c:pt idx="17">
                  <c:v>Assessor</c:v>
                </c:pt>
                <c:pt idx="18">
                  <c:v>Animal Control</c:v>
                </c:pt>
                <c:pt idx="19">
                  <c:v>County</c:v>
                </c:pt>
                <c:pt idx="20">
                  <c:v>GA</c:v>
                </c:pt>
                <c:pt idx="21">
                  <c:v>Solid Waste</c:v>
                </c:pt>
                <c:pt idx="22">
                  <c:v>Code Enforcement</c:v>
                </c:pt>
                <c:pt idx="23">
                  <c:v>Parks and Rec</c:v>
                </c:pt>
                <c:pt idx="24">
                  <c:v>Fire</c:v>
                </c:pt>
                <c:pt idx="25">
                  <c:v>Emergency Management</c:v>
                </c:pt>
                <c:pt idx="26">
                  <c:v>Police</c:v>
                </c:pt>
                <c:pt idx="27">
                  <c:v>Econ Dev</c:v>
                </c:pt>
                <c:pt idx="28">
                  <c:v>School</c:v>
                </c:pt>
              </c:strCache>
            </c:strRef>
          </c:cat>
          <c:val>
            <c:numRef>
              <c:f>Sheet5!$C$4:$C$33</c:f>
              <c:numCache>
                <c:formatCode>"$"#,##0.00</c:formatCode>
                <c:ptCount val="29"/>
                <c:pt idx="0">
                  <c:v>585732.74</c:v>
                </c:pt>
                <c:pt idx="1">
                  <c:v>2338428.8800000004</c:v>
                </c:pt>
                <c:pt idx="2">
                  <c:v>462232.28</c:v>
                </c:pt>
                <c:pt idx="3">
                  <c:v>427338.81</c:v>
                </c:pt>
                <c:pt idx="4">
                  <c:v>449226.36000000004</c:v>
                </c:pt>
                <c:pt idx="5">
                  <c:v>3844.7</c:v>
                </c:pt>
                <c:pt idx="6">
                  <c:v>723360.3</c:v>
                </c:pt>
                <c:pt idx="7">
                  <c:v>298952.06999999995</c:v>
                </c:pt>
                <c:pt idx="8">
                  <c:v>0</c:v>
                </c:pt>
                <c:pt idx="9">
                  <c:v>1151.25</c:v>
                </c:pt>
                <c:pt idx="10">
                  <c:v>70000</c:v>
                </c:pt>
                <c:pt idx="11">
                  <c:v>124073</c:v>
                </c:pt>
                <c:pt idx="12">
                  <c:v>79883.33</c:v>
                </c:pt>
                <c:pt idx="13">
                  <c:v>39598.479999999996</c:v>
                </c:pt>
                <c:pt idx="14">
                  <c:v>281577.79000000004</c:v>
                </c:pt>
                <c:pt idx="15">
                  <c:v>193212.73</c:v>
                </c:pt>
                <c:pt idx="16">
                  <c:v>407103.69</c:v>
                </c:pt>
                <c:pt idx="17">
                  <c:v>188341.14</c:v>
                </c:pt>
                <c:pt idx="18">
                  <c:v>142408.12</c:v>
                </c:pt>
                <c:pt idx="19">
                  <c:v>996083</c:v>
                </c:pt>
                <c:pt idx="20">
                  <c:v>98547.94</c:v>
                </c:pt>
                <c:pt idx="21">
                  <c:v>522799.36999999994</c:v>
                </c:pt>
                <c:pt idx="22">
                  <c:v>207689.9</c:v>
                </c:pt>
                <c:pt idx="23">
                  <c:v>763652.76</c:v>
                </c:pt>
                <c:pt idx="24">
                  <c:v>1753475.14</c:v>
                </c:pt>
                <c:pt idx="25">
                  <c:v>534960.86</c:v>
                </c:pt>
                <c:pt idx="26">
                  <c:v>2635495.3199999994</c:v>
                </c:pt>
                <c:pt idx="27">
                  <c:v>360922.20000000007</c:v>
                </c:pt>
                <c:pt idx="28">
                  <c:v>8409921</c:v>
                </c:pt>
              </c:numCache>
            </c:numRef>
          </c:val>
          <c:extLst>
            <c:ext xmlns:c16="http://schemas.microsoft.com/office/drawing/2014/chart" uri="{C3380CC4-5D6E-409C-BE32-E72D297353CC}">
              <c16:uniqueId val="{00000001-E482-4C1D-829C-2CDEBEDFD064}"/>
            </c:ext>
          </c:extLst>
        </c:ser>
        <c:ser>
          <c:idx val="2"/>
          <c:order val="2"/>
          <c:tx>
            <c:strRef>
              <c:f>Sheet5!$D$3</c:f>
              <c:strCache>
                <c:ptCount val="1"/>
                <c:pt idx="0">
                  <c:v>Sum of Field1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Sheet5!$A$4:$A$33</c:f>
              <c:strCache>
                <c:ptCount val="29"/>
                <c:pt idx="0">
                  <c:v>Buildings</c:v>
                </c:pt>
                <c:pt idx="1">
                  <c:v>Public Works</c:v>
                </c:pt>
                <c:pt idx="2">
                  <c:v>Winter</c:v>
                </c:pt>
                <c:pt idx="3">
                  <c:v>Library</c:v>
                </c:pt>
                <c:pt idx="4">
                  <c:v>Town Manager</c:v>
                </c:pt>
                <c:pt idx="5">
                  <c:v>Planning Board</c:v>
                </c:pt>
                <c:pt idx="6">
                  <c:v>Debt</c:v>
                </c:pt>
                <c:pt idx="7">
                  <c:v>Tax Collection</c:v>
                </c:pt>
                <c:pt idx="8">
                  <c:v>Health</c:v>
                </c:pt>
                <c:pt idx="9">
                  <c:v>Appeals Board</c:v>
                </c:pt>
                <c:pt idx="10">
                  <c:v>Legal</c:v>
                </c:pt>
                <c:pt idx="11">
                  <c:v>Insurance</c:v>
                </c:pt>
                <c:pt idx="12">
                  <c:v>Other</c:v>
                </c:pt>
                <c:pt idx="13">
                  <c:v>Elected Officials</c:v>
                </c:pt>
                <c:pt idx="14">
                  <c:v>Finance</c:v>
                </c:pt>
                <c:pt idx="15">
                  <c:v>Clerk</c:v>
                </c:pt>
                <c:pt idx="16">
                  <c:v>Lisbon Communications Center</c:v>
                </c:pt>
                <c:pt idx="17">
                  <c:v>Assessor</c:v>
                </c:pt>
                <c:pt idx="18">
                  <c:v>Animal Control</c:v>
                </c:pt>
                <c:pt idx="19">
                  <c:v>County</c:v>
                </c:pt>
                <c:pt idx="20">
                  <c:v>GA</c:v>
                </c:pt>
                <c:pt idx="21">
                  <c:v>Solid Waste</c:v>
                </c:pt>
                <c:pt idx="22">
                  <c:v>Code Enforcement</c:v>
                </c:pt>
                <c:pt idx="23">
                  <c:v>Parks and Rec</c:v>
                </c:pt>
                <c:pt idx="24">
                  <c:v>Fire</c:v>
                </c:pt>
                <c:pt idx="25">
                  <c:v>Emergency Management</c:v>
                </c:pt>
                <c:pt idx="26">
                  <c:v>Police</c:v>
                </c:pt>
                <c:pt idx="27">
                  <c:v>Econ Dev</c:v>
                </c:pt>
                <c:pt idx="28">
                  <c:v>School</c:v>
                </c:pt>
              </c:strCache>
            </c:strRef>
          </c:cat>
          <c:val>
            <c:numRef>
              <c:f>Sheet5!$D$4:$D$33</c:f>
              <c:numCache>
                <c:formatCode>"$"#,##0.00</c:formatCode>
                <c:ptCount val="29"/>
                <c:pt idx="0">
                  <c:v>-148574.41000000003</c:v>
                </c:pt>
                <c:pt idx="1">
                  <c:v>-113524.62999999989</c:v>
                </c:pt>
                <c:pt idx="2">
                  <c:v>-47806.719999999972</c:v>
                </c:pt>
                <c:pt idx="3">
                  <c:v>-35532.169999999984</c:v>
                </c:pt>
                <c:pt idx="4">
                  <c:v>-33787.969999999972</c:v>
                </c:pt>
                <c:pt idx="5">
                  <c:v>-31361.499999999996</c:v>
                </c:pt>
                <c:pt idx="6">
                  <c:v>-14765.699999999953</c:v>
                </c:pt>
                <c:pt idx="7">
                  <c:v>-7725.7800000000279</c:v>
                </c:pt>
                <c:pt idx="8">
                  <c:v>-7203</c:v>
                </c:pt>
                <c:pt idx="9">
                  <c:v>-191.02999999999997</c:v>
                </c:pt>
                <c:pt idx="10">
                  <c:v>0</c:v>
                </c:pt>
                <c:pt idx="11">
                  <c:v>557</c:v>
                </c:pt>
                <c:pt idx="12">
                  <c:v>6400.3300000000017</c:v>
                </c:pt>
                <c:pt idx="13">
                  <c:v>8195.8799999999974</c:v>
                </c:pt>
                <c:pt idx="14">
                  <c:v>11411.410000000033</c:v>
                </c:pt>
                <c:pt idx="15">
                  <c:v>20070.03</c:v>
                </c:pt>
                <c:pt idx="16">
                  <c:v>23908.580000000016</c:v>
                </c:pt>
                <c:pt idx="17">
                  <c:v>53274.140000000014</c:v>
                </c:pt>
                <c:pt idx="18">
                  <c:v>63645.119999999995</c:v>
                </c:pt>
                <c:pt idx="19">
                  <c:v>75533</c:v>
                </c:pt>
                <c:pt idx="20">
                  <c:v>81373.94</c:v>
                </c:pt>
                <c:pt idx="21">
                  <c:v>92037.77999999997</c:v>
                </c:pt>
                <c:pt idx="22">
                  <c:v>103332.9</c:v>
                </c:pt>
                <c:pt idx="23">
                  <c:v>154059.76</c:v>
                </c:pt>
                <c:pt idx="24">
                  <c:v>175565.83999999985</c:v>
                </c:pt>
                <c:pt idx="25">
                  <c:v>192330.86</c:v>
                </c:pt>
                <c:pt idx="26">
                  <c:v>274563.18999999948</c:v>
                </c:pt>
                <c:pt idx="27">
                  <c:v>291950.20000000007</c:v>
                </c:pt>
                <c:pt idx="28">
                  <c:v>702596</c:v>
                </c:pt>
              </c:numCache>
            </c:numRef>
          </c:val>
          <c:extLst>
            <c:ext xmlns:c16="http://schemas.microsoft.com/office/drawing/2014/chart" uri="{C3380CC4-5D6E-409C-BE32-E72D297353CC}">
              <c16:uniqueId val="{00000002-E482-4C1D-829C-2CDEBEDFD064}"/>
            </c:ext>
          </c:extLst>
        </c:ser>
        <c:dLbls>
          <c:dLblPos val="inEnd"/>
          <c:showLegendKey val="0"/>
          <c:showVal val="1"/>
          <c:showCatName val="0"/>
          <c:showSerName val="0"/>
          <c:showPercent val="0"/>
          <c:showBubbleSize val="0"/>
        </c:dLbls>
        <c:gapWidth val="65"/>
        <c:axId val="1686739631"/>
        <c:axId val="1836796719"/>
      </c:barChart>
      <c:catAx>
        <c:axId val="1686739631"/>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36796719"/>
        <c:crosses val="autoZero"/>
        <c:auto val="1"/>
        <c:lblAlgn val="ctr"/>
        <c:lblOffset val="100"/>
        <c:noMultiLvlLbl val="0"/>
      </c:catAx>
      <c:valAx>
        <c:axId val="183679671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68673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[FY25 Budget Manager Numbers.xlsx]Sheet5!PivotTable3</c:name>
    <c:fmtId val="15"/>
  </c:pivotSource>
  <c:chart>
    <c:autoTitleDeleted val="1"/>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4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5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
        <c:idx val="6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pivotFmt>
    </c:pivotFmts>
    <c:plotArea>
      <c:layout/>
      <c:pieChart>
        <c:varyColors val="1"/>
        <c:ser>
          <c:idx val="0"/>
          <c:order val="0"/>
          <c:tx>
            <c:strRef>
              <c:f>Sheet5!$B$3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F52-4809-9769-D4D1DA87EBA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F52-4809-9769-D4D1DA87EBA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F52-4809-9769-D4D1DA87EBA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F52-4809-9769-D4D1DA87EBA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F52-4809-9769-D4D1DA87EBA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9F52-4809-9769-D4D1DA87EBA0}"/>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9F52-4809-9769-D4D1DA87EBA0}"/>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9F52-4809-9769-D4D1DA87EBA0}"/>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1-9F52-4809-9769-D4D1DA87EBA0}"/>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3-9F52-4809-9769-D4D1DA87EBA0}"/>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5-9F52-4809-9769-D4D1DA87EBA0}"/>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7-9F52-4809-9769-D4D1DA87EBA0}"/>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9-9F52-4809-9769-D4D1DA87EBA0}"/>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B-9F52-4809-9769-D4D1DA87EBA0}"/>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D-9F52-4809-9769-D4D1DA87EBA0}"/>
              </c:ext>
            </c:extLst>
          </c:dPt>
          <c:dPt>
            <c:idx val="15"/>
            <c:bubble3D val="0"/>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1F-9F52-4809-9769-D4D1DA87EBA0}"/>
              </c:ext>
            </c:extLst>
          </c:dPt>
          <c:dPt>
            <c:idx val="16"/>
            <c:bubble3D val="0"/>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1-9F52-4809-9769-D4D1DA87EBA0}"/>
              </c:ext>
            </c:extLst>
          </c:dPt>
          <c:dPt>
            <c:idx val="17"/>
            <c:bubble3D val="0"/>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3-9F52-4809-9769-D4D1DA87EBA0}"/>
              </c:ext>
            </c:extLst>
          </c:dPt>
          <c:dPt>
            <c:idx val="18"/>
            <c:bubble3D val="0"/>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5-9F52-4809-9769-D4D1DA87EBA0}"/>
              </c:ext>
            </c:extLst>
          </c:dPt>
          <c:dPt>
            <c:idx val="19"/>
            <c:bubble3D val="0"/>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7-9F52-4809-9769-D4D1DA87EBA0}"/>
              </c:ext>
            </c:extLst>
          </c:dPt>
          <c:dPt>
            <c:idx val="20"/>
            <c:bubble3D val="0"/>
            <c:spPr>
              <a:gradFill rotWithShape="1">
                <a:gsLst>
                  <a:gs pos="0">
                    <a:schemeClr val="accent3">
                      <a:lumMod val="80000"/>
                      <a:satMod val="103000"/>
                      <a:lumMod val="102000"/>
                      <a:tint val="94000"/>
                    </a:schemeClr>
                  </a:gs>
                  <a:gs pos="50000">
                    <a:schemeClr val="accent3">
                      <a:lumMod val="80000"/>
                      <a:satMod val="110000"/>
                      <a:lumMod val="100000"/>
                      <a:shade val="100000"/>
                    </a:schemeClr>
                  </a:gs>
                  <a:gs pos="100000">
                    <a:schemeClr val="accent3">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9-9F52-4809-9769-D4D1DA87EBA0}"/>
              </c:ext>
            </c:extLst>
          </c:dPt>
          <c:dPt>
            <c:idx val="21"/>
            <c:bubble3D val="0"/>
            <c:spPr>
              <a:gradFill rotWithShape="1">
                <a:gsLst>
                  <a:gs pos="0">
                    <a:schemeClr val="accent4">
                      <a:lumMod val="80000"/>
                      <a:satMod val="103000"/>
                      <a:lumMod val="102000"/>
                      <a:tint val="94000"/>
                    </a:schemeClr>
                  </a:gs>
                  <a:gs pos="50000">
                    <a:schemeClr val="accent4">
                      <a:lumMod val="80000"/>
                      <a:satMod val="110000"/>
                      <a:lumMod val="100000"/>
                      <a:shade val="100000"/>
                    </a:schemeClr>
                  </a:gs>
                  <a:gs pos="100000">
                    <a:schemeClr val="accent4">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B-9F52-4809-9769-D4D1DA87EBA0}"/>
              </c:ext>
            </c:extLst>
          </c:dPt>
          <c:dPt>
            <c:idx val="22"/>
            <c:bubble3D val="0"/>
            <c:spPr>
              <a:gradFill rotWithShape="1">
                <a:gsLst>
                  <a:gs pos="0">
                    <a:schemeClr val="accent5">
                      <a:lumMod val="80000"/>
                      <a:satMod val="103000"/>
                      <a:lumMod val="102000"/>
                      <a:tint val="94000"/>
                    </a:schemeClr>
                  </a:gs>
                  <a:gs pos="50000">
                    <a:schemeClr val="accent5">
                      <a:lumMod val="80000"/>
                      <a:satMod val="110000"/>
                      <a:lumMod val="100000"/>
                      <a:shade val="100000"/>
                    </a:schemeClr>
                  </a:gs>
                  <a:gs pos="100000">
                    <a:schemeClr val="accent5">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D-9F52-4809-9769-D4D1DA87EBA0}"/>
              </c:ext>
            </c:extLst>
          </c:dPt>
          <c:dPt>
            <c:idx val="23"/>
            <c:bubble3D val="0"/>
            <c:spPr>
              <a:gradFill rotWithShape="1">
                <a:gsLst>
                  <a:gs pos="0">
                    <a:schemeClr val="accent6">
                      <a:lumMod val="80000"/>
                      <a:satMod val="103000"/>
                      <a:lumMod val="102000"/>
                      <a:tint val="94000"/>
                    </a:schemeClr>
                  </a:gs>
                  <a:gs pos="50000">
                    <a:schemeClr val="accent6">
                      <a:lumMod val="80000"/>
                      <a:satMod val="110000"/>
                      <a:lumMod val="100000"/>
                      <a:shade val="100000"/>
                    </a:schemeClr>
                  </a:gs>
                  <a:gs pos="100000">
                    <a:schemeClr val="accent6">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2F-9F52-4809-9769-D4D1DA87EBA0}"/>
              </c:ext>
            </c:extLst>
          </c:dPt>
          <c:dPt>
            <c:idx val="24"/>
            <c:bubble3D val="0"/>
            <c:spPr>
              <a:gradFill rotWithShape="1">
                <a:gsLst>
                  <a:gs pos="0">
                    <a:schemeClr val="accent1">
                      <a:lumMod val="60000"/>
                      <a:lumOff val="40000"/>
                      <a:satMod val="103000"/>
                      <a:lumMod val="102000"/>
                      <a:tint val="94000"/>
                    </a:schemeClr>
                  </a:gs>
                  <a:gs pos="50000">
                    <a:schemeClr val="accent1">
                      <a:lumMod val="60000"/>
                      <a:lumOff val="40000"/>
                      <a:satMod val="110000"/>
                      <a:lumMod val="100000"/>
                      <a:shade val="100000"/>
                    </a:schemeClr>
                  </a:gs>
                  <a:gs pos="100000">
                    <a:schemeClr val="accent1">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1-9F52-4809-9769-D4D1DA87EBA0}"/>
              </c:ext>
            </c:extLst>
          </c:dPt>
          <c:dPt>
            <c:idx val="25"/>
            <c:bubble3D val="0"/>
            <c:spPr>
              <a:gradFill rotWithShape="1">
                <a:gsLst>
                  <a:gs pos="0">
                    <a:schemeClr val="accent2">
                      <a:lumMod val="60000"/>
                      <a:lumOff val="40000"/>
                      <a:satMod val="103000"/>
                      <a:lumMod val="102000"/>
                      <a:tint val="94000"/>
                    </a:schemeClr>
                  </a:gs>
                  <a:gs pos="50000">
                    <a:schemeClr val="accent2">
                      <a:lumMod val="60000"/>
                      <a:lumOff val="40000"/>
                      <a:satMod val="110000"/>
                      <a:lumMod val="100000"/>
                      <a:shade val="100000"/>
                    </a:schemeClr>
                  </a:gs>
                  <a:gs pos="100000">
                    <a:schemeClr val="accent2">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3-9F52-4809-9769-D4D1DA87EBA0}"/>
              </c:ext>
            </c:extLst>
          </c:dPt>
          <c:dPt>
            <c:idx val="26"/>
            <c:bubble3D val="0"/>
            <c:spPr>
              <a:gradFill rotWithShape="1">
                <a:gsLst>
                  <a:gs pos="0">
                    <a:schemeClr val="accent3">
                      <a:lumMod val="60000"/>
                      <a:lumOff val="40000"/>
                      <a:satMod val="103000"/>
                      <a:lumMod val="102000"/>
                      <a:tint val="94000"/>
                    </a:schemeClr>
                  </a:gs>
                  <a:gs pos="50000">
                    <a:schemeClr val="accent3">
                      <a:lumMod val="60000"/>
                      <a:lumOff val="40000"/>
                      <a:satMod val="110000"/>
                      <a:lumMod val="100000"/>
                      <a:shade val="100000"/>
                    </a:schemeClr>
                  </a:gs>
                  <a:gs pos="100000">
                    <a:schemeClr val="accent3">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5-9F52-4809-9769-D4D1DA87EBA0}"/>
              </c:ext>
            </c:extLst>
          </c:dPt>
          <c:dPt>
            <c:idx val="27"/>
            <c:bubble3D val="0"/>
            <c:spPr>
              <a:gradFill rotWithShape="1">
                <a:gsLst>
                  <a:gs pos="0">
                    <a:schemeClr val="accent4">
                      <a:lumMod val="60000"/>
                      <a:lumOff val="40000"/>
                      <a:satMod val="103000"/>
                      <a:lumMod val="102000"/>
                      <a:tint val="94000"/>
                    </a:schemeClr>
                  </a:gs>
                  <a:gs pos="50000">
                    <a:schemeClr val="accent4">
                      <a:lumMod val="60000"/>
                      <a:lumOff val="40000"/>
                      <a:satMod val="110000"/>
                      <a:lumMod val="100000"/>
                      <a:shade val="100000"/>
                    </a:schemeClr>
                  </a:gs>
                  <a:gs pos="100000">
                    <a:schemeClr val="accent4">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7-9F52-4809-9769-D4D1DA87EBA0}"/>
              </c:ext>
            </c:extLst>
          </c:dPt>
          <c:dPt>
            <c:idx val="28"/>
            <c:bubble3D val="0"/>
            <c:spPr>
              <a:gradFill rotWithShape="1">
                <a:gsLst>
                  <a:gs pos="0">
                    <a:schemeClr val="accent5">
                      <a:lumMod val="60000"/>
                      <a:lumOff val="40000"/>
                      <a:satMod val="103000"/>
                      <a:lumMod val="102000"/>
                      <a:tint val="94000"/>
                    </a:schemeClr>
                  </a:gs>
                  <a:gs pos="50000">
                    <a:schemeClr val="accent5">
                      <a:lumMod val="60000"/>
                      <a:lumOff val="40000"/>
                      <a:satMod val="110000"/>
                      <a:lumMod val="100000"/>
                      <a:shade val="100000"/>
                    </a:schemeClr>
                  </a:gs>
                  <a:gs pos="100000">
                    <a:schemeClr val="accent5">
                      <a:lumMod val="60000"/>
                      <a:lum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39-9F52-4809-9769-D4D1DA87EB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Sheet5!$A$4:$A$33</c:f>
              <c:strCache>
                <c:ptCount val="29"/>
                <c:pt idx="0">
                  <c:v>School</c:v>
                </c:pt>
                <c:pt idx="1">
                  <c:v>Police</c:v>
                </c:pt>
                <c:pt idx="2">
                  <c:v>Public Works</c:v>
                </c:pt>
                <c:pt idx="3">
                  <c:v>Fire</c:v>
                </c:pt>
                <c:pt idx="4">
                  <c:v>County</c:v>
                </c:pt>
                <c:pt idx="5">
                  <c:v>Parks and Rec</c:v>
                </c:pt>
                <c:pt idx="6">
                  <c:v>Debt</c:v>
                </c:pt>
                <c:pt idx="7">
                  <c:v>Buildings</c:v>
                </c:pt>
                <c:pt idx="8">
                  <c:v>Emergency Management</c:v>
                </c:pt>
                <c:pt idx="9">
                  <c:v>Solid Waste</c:v>
                </c:pt>
                <c:pt idx="10">
                  <c:v>Winter</c:v>
                </c:pt>
                <c:pt idx="11">
                  <c:v>Town Manager</c:v>
                </c:pt>
                <c:pt idx="12">
                  <c:v>Library</c:v>
                </c:pt>
                <c:pt idx="13">
                  <c:v>Lisbon Communications Center</c:v>
                </c:pt>
                <c:pt idx="14">
                  <c:v>Econ Dev</c:v>
                </c:pt>
                <c:pt idx="15">
                  <c:v>Tax Collection</c:v>
                </c:pt>
                <c:pt idx="16">
                  <c:v>Finance</c:v>
                </c:pt>
                <c:pt idx="17">
                  <c:v>Code Enforcement</c:v>
                </c:pt>
                <c:pt idx="18">
                  <c:v>Clerk</c:v>
                </c:pt>
                <c:pt idx="19">
                  <c:v>Assessor</c:v>
                </c:pt>
                <c:pt idx="20">
                  <c:v>Animal Control</c:v>
                </c:pt>
                <c:pt idx="21">
                  <c:v>Insurance</c:v>
                </c:pt>
                <c:pt idx="22">
                  <c:v>GA</c:v>
                </c:pt>
                <c:pt idx="23">
                  <c:v>Other</c:v>
                </c:pt>
                <c:pt idx="24">
                  <c:v>Legal</c:v>
                </c:pt>
                <c:pt idx="25">
                  <c:v>Elected Officials</c:v>
                </c:pt>
                <c:pt idx="26">
                  <c:v>Planning Board</c:v>
                </c:pt>
                <c:pt idx="27">
                  <c:v>Appeals Board</c:v>
                </c:pt>
                <c:pt idx="28">
                  <c:v>Health</c:v>
                </c:pt>
              </c:strCache>
            </c:strRef>
          </c:cat>
          <c:val>
            <c:numRef>
              <c:f>Sheet5!$B$4:$B$33</c:f>
              <c:numCache>
                <c:formatCode>"$"#,##0.00</c:formatCode>
                <c:ptCount val="29"/>
                <c:pt idx="0">
                  <c:v>8409921</c:v>
                </c:pt>
                <c:pt idx="1">
                  <c:v>2635495.3199999994</c:v>
                </c:pt>
                <c:pt idx="2">
                  <c:v>2338428.8800000004</c:v>
                </c:pt>
                <c:pt idx="3">
                  <c:v>1753475.14</c:v>
                </c:pt>
                <c:pt idx="4">
                  <c:v>996083</c:v>
                </c:pt>
                <c:pt idx="5">
                  <c:v>763652.76</c:v>
                </c:pt>
                <c:pt idx="6">
                  <c:v>723360.3</c:v>
                </c:pt>
                <c:pt idx="7">
                  <c:v>585732.74</c:v>
                </c:pt>
                <c:pt idx="8">
                  <c:v>534960.86</c:v>
                </c:pt>
                <c:pt idx="9">
                  <c:v>522799.36999999994</c:v>
                </c:pt>
                <c:pt idx="10">
                  <c:v>462232.28</c:v>
                </c:pt>
                <c:pt idx="11">
                  <c:v>449226.36000000004</c:v>
                </c:pt>
                <c:pt idx="12">
                  <c:v>427338.81</c:v>
                </c:pt>
                <c:pt idx="13">
                  <c:v>407103.69</c:v>
                </c:pt>
                <c:pt idx="14">
                  <c:v>360922.20000000007</c:v>
                </c:pt>
                <c:pt idx="15">
                  <c:v>298952.06999999995</c:v>
                </c:pt>
                <c:pt idx="16">
                  <c:v>281577.79000000004</c:v>
                </c:pt>
                <c:pt idx="17">
                  <c:v>207689.9</c:v>
                </c:pt>
                <c:pt idx="18">
                  <c:v>193212.73</c:v>
                </c:pt>
                <c:pt idx="19">
                  <c:v>188341.14</c:v>
                </c:pt>
                <c:pt idx="20">
                  <c:v>142408.12</c:v>
                </c:pt>
                <c:pt idx="21">
                  <c:v>124073</c:v>
                </c:pt>
                <c:pt idx="22">
                  <c:v>98547.94</c:v>
                </c:pt>
                <c:pt idx="23">
                  <c:v>79883.33</c:v>
                </c:pt>
                <c:pt idx="24">
                  <c:v>70000</c:v>
                </c:pt>
                <c:pt idx="25">
                  <c:v>39598.479999999996</c:v>
                </c:pt>
                <c:pt idx="26">
                  <c:v>3844.7</c:v>
                </c:pt>
                <c:pt idx="27">
                  <c:v>1151.25</c:v>
                </c:pt>
                <c:pt idx="28">
                  <c:v>0</c:v>
                </c:pt>
              </c:numCache>
            </c:numRef>
          </c:val>
          <c:extLst>
            <c:ext xmlns:c16="http://schemas.microsoft.com/office/drawing/2014/chart" uri="{C3380CC4-5D6E-409C-BE32-E72D297353CC}">
              <c16:uniqueId val="{0000003A-9F52-4809-9769-D4D1DA87EBA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0.png"/><Relationship Id="rId4" Type="http://schemas.openxmlformats.org/officeDocument/2006/relationships/image" Target="../media/image51.svg"/></Relationships>
</file>

<file path=ppt/diagrams/_rels/data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0.png"/><Relationship Id="rId4" Type="http://schemas.openxmlformats.org/officeDocument/2006/relationships/image" Target="../media/image5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BCA39-2EC5-41A1-8015-6D46C263C3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A04B1B-596A-488F-986C-2A739B677626}">
      <dgm:prSet/>
      <dgm:spPr/>
      <dgm:t>
        <a:bodyPr/>
        <a:lstStyle/>
        <a:p>
          <a:r>
            <a:rPr lang="en-US"/>
            <a:t>Limited options for revenue enhancement</a:t>
          </a:r>
        </a:p>
      </dgm:t>
    </dgm:pt>
    <dgm:pt modelId="{A754F188-AA4D-42FA-8279-125AE87ACB70}" type="parTrans" cxnId="{26172F72-76EC-4F91-BF83-3790104C4795}">
      <dgm:prSet/>
      <dgm:spPr/>
      <dgm:t>
        <a:bodyPr/>
        <a:lstStyle/>
        <a:p>
          <a:endParaRPr lang="en-US"/>
        </a:p>
      </dgm:t>
    </dgm:pt>
    <dgm:pt modelId="{0704E6B8-7C93-4B69-9EF4-0FE56C6BE58C}" type="sibTrans" cxnId="{26172F72-76EC-4F91-BF83-3790104C4795}">
      <dgm:prSet/>
      <dgm:spPr/>
      <dgm:t>
        <a:bodyPr/>
        <a:lstStyle/>
        <a:p>
          <a:endParaRPr lang="en-US"/>
        </a:p>
      </dgm:t>
    </dgm:pt>
    <dgm:pt modelId="{6200825F-B95B-4B6A-9ADF-4B62B3C46455}">
      <dgm:prSet/>
      <dgm:spPr/>
      <dgm:t>
        <a:bodyPr/>
        <a:lstStyle/>
        <a:p>
          <a:r>
            <a:rPr lang="en-US"/>
            <a:t>Service needs growing along with Town</a:t>
          </a:r>
        </a:p>
      </dgm:t>
    </dgm:pt>
    <dgm:pt modelId="{673319F4-D81D-47F2-BA3D-1C4DA5D2A512}" type="parTrans" cxnId="{71DF8F74-2254-4D3D-BBBE-8D0529673B10}">
      <dgm:prSet/>
      <dgm:spPr/>
      <dgm:t>
        <a:bodyPr/>
        <a:lstStyle/>
        <a:p>
          <a:endParaRPr lang="en-US"/>
        </a:p>
      </dgm:t>
    </dgm:pt>
    <dgm:pt modelId="{E9C03C09-813A-436A-8314-5720B8C0D0DF}" type="sibTrans" cxnId="{71DF8F74-2254-4D3D-BBBE-8D0529673B10}">
      <dgm:prSet/>
      <dgm:spPr/>
      <dgm:t>
        <a:bodyPr/>
        <a:lstStyle/>
        <a:p>
          <a:endParaRPr lang="en-US"/>
        </a:p>
      </dgm:t>
    </dgm:pt>
    <dgm:pt modelId="{2EA8AECD-0CF0-4901-B1A3-C623B70C2C25}">
      <dgm:prSet/>
      <dgm:spPr/>
      <dgm:t>
        <a:bodyPr/>
        <a:lstStyle/>
        <a:p>
          <a:r>
            <a:rPr lang="en-US"/>
            <a:t>Uncontrollable external costs (insurance, sludge disposal, trash disposal, ambulance services, county payment, etc.)</a:t>
          </a:r>
        </a:p>
      </dgm:t>
    </dgm:pt>
    <dgm:pt modelId="{0807D215-3BC6-4244-A11C-191AE2675F17}" type="parTrans" cxnId="{B80BC405-7668-473B-A528-BB82FD3E231E}">
      <dgm:prSet/>
      <dgm:spPr/>
      <dgm:t>
        <a:bodyPr/>
        <a:lstStyle/>
        <a:p>
          <a:endParaRPr lang="en-US"/>
        </a:p>
      </dgm:t>
    </dgm:pt>
    <dgm:pt modelId="{B0495B23-B5C2-4EE4-8270-F0AEFEA41123}" type="sibTrans" cxnId="{B80BC405-7668-473B-A528-BB82FD3E231E}">
      <dgm:prSet/>
      <dgm:spPr/>
      <dgm:t>
        <a:bodyPr/>
        <a:lstStyle/>
        <a:p>
          <a:endParaRPr lang="en-US"/>
        </a:p>
      </dgm:t>
    </dgm:pt>
    <dgm:pt modelId="{7AEF1A16-63DE-4F35-B1F8-699D42A5FDC8}">
      <dgm:prSet/>
      <dgm:spPr/>
      <dgm:t>
        <a:bodyPr/>
        <a:lstStyle/>
        <a:p>
          <a:r>
            <a:rPr lang="en-US"/>
            <a:t>Payment and acquisition of items not on budget timeframe (for example, fire truck ordered in fy23 doesn’t arrive until fy25)</a:t>
          </a:r>
        </a:p>
      </dgm:t>
    </dgm:pt>
    <dgm:pt modelId="{87239FA5-1004-4A66-8C40-649FBF25334F}" type="parTrans" cxnId="{767D6737-4EEA-4686-99B2-2D195CB4710A}">
      <dgm:prSet/>
      <dgm:spPr/>
      <dgm:t>
        <a:bodyPr/>
        <a:lstStyle/>
        <a:p>
          <a:endParaRPr lang="en-US"/>
        </a:p>
      </dgm:t>
    </dgm:pt>
    <dgm:pt modelId="{FCAB495F-F531-4BD2-B29E-6A116254C7A9}" type="sibTrans" cxnId="{767D6737-4EEA-4686-99B2-2D195CB4710A}">
      <dgm:prSet/>
      <dgm:spPr/>
      <dgm:t>
        <a:bodyPr/>
        <a:lstStyle/>
        <a:p>
          <a:endParaRPr lang="en-US"/>
        </a:p>
      </dgm:t>
    </dgm:pt>
    <dgm:pt modelId="{7E11DC57-8813-4AA8-840A-BA92AC262333}" type="pres">
      <dgm:prSet presAssocID="{8F1BCA39-2EC5-41A1-8015-6D46C263C33E}" presName="root" presStyleCnt="0">
        <dgm:presLayoutVars>
          <dgm:dir/>
          <dgm:resizeHandles val="exact"/>
        </dgm:presLayoutVars>
      </dgm:prSet>
      <dgm:spPr/>
    </dgm:pt>
    <dgm:pt modelId="{FAEFE621-454C-40A9-ADA1-5143B516DC9B}" type="pres">
      <dgm:prSet presAssocID="{F4A04B1B-596A-488F-986C-2A739B677626}" presName="compNode" presStyleCnt="0"/>
      <dgm:spPr/>
    </dgm:pt>
    <dgm:pt modelId="{480EDE30-896E-47BA-9ACC-006D9860284B}" type="pres">
      <dgm:prSet presAssocID="{F4A04B1B-596A-488F-986C-2A739B677626}" presName="bgRect" presStyleLbl="bgShp" presStyleIdx="0" presStyleCnt="4"/>
      <dgm:spPr/>
    </dgm:pt>
    <dgm:pt modelId="{6FF732A3-94D8-4ED7-A829-CAC196E45AA7}" type="pres">
      <dgm:prSet presAssocID="{F4A04B1B-596A-488F-986C-2A739B6776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5A4F654-9461-48AD-B2CE-F9B58D5F1F33}" type="pres">
      <dgm:prSet presAssocID="{F4A04B1B-596A-488F-986C-2A739B677626}" presName="spaceRect" presStyleCnt="0"/>
      <dgm:spPr/>
    </dgm:pt>
    <dgm:pt modelId="{B039BDD9-6B30-4419-B1DA-B33032693668}" type="pres">
      <dgm:prSet presAssocID="{F4A04B1B-596A-488F-986C-2A739B677626}" presName="parTx" presStyleLbl="revTx" presStyleIdx="0" presStyleCnt="4">
        <dgm:presLayoutVars>
          <dgm:chMax val="0"/>
          <dgm:chPref val="0"/>
        </dgm:presLayoutVars>
      </dgm:prSet>
      <dgm:spPr/>
    </dgm:pt>
    <dgm:pt modelId="{3FDE2117-9A8A-413C-80EB-2DF4E336D334}" type="pres">
      <dgm:prSet presAssocID="{0704E6B8-7C93-4B69-9EF4-0FE56C6BE58C}" presName="sibTrans" presStyleCnt="0"/>
      <dgm:spPr/>
    </dgm:pt>
    <dgm:pt modelId="{8CC2D98B-B06E-44A4-A8DF-36E68F9E0191}" type="pres">
      <dgm:prSet presAssocID="{6200825F-B95B-4B6A-9ADF-4B62B3C46455}" presName="compNode" presStyleCnt="0"/>
      <dgm:spPr/>
    </dgm:pt>
    <dgm:pt modelId="{E94FEEFB-9B7D-4DDD-9C0F-331A61426D00}" type="pres">
      <dgm:prSet presAssocID="{6200825F-B95B-4B6A-9ADF-4B62B3C46455}" presName="bgRect" presStyleLbl="bgShp" presStyleIdx="1" presStyleCnt="4"/>
      <dgm:spPr/>
    </dgm:pt>
    <dgm:pt modelId="{C179CBA4-AFEB-4A4D-8100-92300CDA5C17}" type="pres">
      <dgm:prSet presAssocID="{6200825F-B95B-4B6A-9ADF-4B62B3C464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124E33DB-A0B6-48B5-A2DE-263FAFF7BBAF}" type="pres">
      <dgm:prSet presAssocID="{6200825F-B95B-4B6A-9ADF-4B62B3C46455}" presName="spaceRect" presStyleCnt="0"/>
      <dgm:spPr/>
    </dgm:pt>
    <dgm:pt modelId="{318FF786-987C-4A81-A2A5-92E9F37A6151}" type="pres">
      <dgm:prSet presAssocID="{6200825F-B95B-4B6A-9ADF-4B62B3C46455}" presName="parTx" presStyleLbl="revTx" presStyleIdx="1" presStyleCnt="4">
        <dgm:presLayoutVars>
          <dgm:chMax val="0"/>
          <dgm:chPref val="0"/>
        </dgm:presLayoutVars>
      </dgm:prSet>
      <dgm:spPr/>
    </dgm:pt>
    <dgm:pt modelId="{4B3570A1-8F89-4EA4-BD84-4CC6404D7FD6}" type="pres">
      <dgm:prSet presAssocID="{E9C03C09-813A-436A-8314-5720B8C0D0DF}" presName="sibTrans" presStyleCnt="0"/>
      <dgm:spPr/>
    </dgm:pt>
    <dgm:pt modelId="{3606EB9D-B189-444F-8F3E-F6F35AA9358C}" type="pres">
      <dgm:prSet presAssocID="{2EA8AECD-0CF0-4901-B1A3-C623B70C2C25}" presName="compNode" presStyleCnt="0"/>
      <dgm:spPr/>
    </dgm:pt>
    <dgm:pt modelId="{66224761-7494-4F47-9DC2-AFD843A69F89}" type="pres">
      <dgm:prSet presAssocID="{2EA8AECD-0CF0-4901-B1A3-C623B70C2C25}" presName="bgRect" presStyleLbl="bgShp" presStyleIdx="2" presStyleCnt="4"/>
      <dgm:spPr/>
    </dgm:pt>
    <dgm:pt modelId="{B7A31198-EF1E-4ED3-A69C-263C178A7EB8}" type="pres">
      <dgm:prSet presAssocID="{2EA8AECD-0CF0-4901-B1A3-C623B70C2C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rbage"/>
        </a:ext>
      </dgm:extLst>
    </dgm:pt>
    <dgm:pt modelId="{D62D7BB8-3909-43CC-A4B7-0CFBC27BF9AF}" type="pres">
      <dgm:prSet presAssocID="{2EA8AECD-0CF0-4901-B1A3-C623B70C2C25}" presName="spaceRect" presStyleCnt="0"/>
      <dgm:spPr/>
    </dgm:pt>
    <dgm:pt modelId="{D8FFCA84-CDC7-4106-B3AB-4CED6815165A}" type="pres">
      <dgm:prSet presAssocID="{2EA8AECD-0CF0-4901-B1A3-C623B70C2C25}" presName="parTx" presStyleLbl="revTx" presStyleIdx="2" presStyleCnt="4">
        <dgm:presLayoutVars>
          <dgm:chMax val="0"/>
          <dgm:chPref val="0"/>
        </dgm:presLayoutVars>
      </dgm:prSet>
      <dgm:spPr/>
    </dgm:pt>
    <dgm:pt modelId="{A073801E-E0DD-438E-BFA9-AC6134176DB7}" type="pres">
      <dgm:prSet presAssocID="{B0495B23-B5C2-4EE4-8270-F0AEFEA41123}" presName="sibTrans" presStyleCnt="0"/>
      <dgm:spPr/>
    </dgm:pt>
    <dgm:pt modelId="{4DE4B9E8-8156-4DA7-8334-1C13C0A6FD84}" type="pres">
      <dgm:prSet presAssocID="{7AEF1A16-63DE-4F35-B1F8-699D42A5FDC8}" presName="compNode" presStyleCnt="0"/>
      <dgm:spPr/>
    </dgm:pt>
    <dgm:pt modelId="{59A199FC-C63B-4DE9-B0F8-31EA029B2A27}" type="pres">
      <dgm:prSet presAssocID="{7AEF1A16-63DE-4F35-B1F8-699D42A5FDC8}" presName="bgRect" presStyleLbl="bgShp" presStyleIdx="3" presStyleCnt="4"/>
      <dgm:spPr/>
    </dgm:pt>
    <dgm:pt modelId="{A8386A86-0AFA-4158-820F-F1EB0822971E}" type="pres">
      <dgm:prSet presAssocID="{7AEF1A16-63DE-4F35-B1F8-699D42A5FD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uck"/>
        </a:ext>
      </dgm:extLst>
    </dgm:pt>
    <dgm:pt modelId="{AA6CB7AC-2C8E-47AC-8F2A-7914817204E2}" type="pres">
      <dgm:prSet presAssocID="{7AEF1A16-63DE-4F35-B1F8-699D42A5FDC8}" presName="spaceRect" presStyleCnt="0"/>
      <dgm:spPr/>
    </dgm:pt>
    <dgm:pt modelId="{CE3CCBCF-E907-4347-93D1-B1E936AAC9EF}" type="pres">
      <dgm:prSet presAssocID="{7AEF1A16-63DE-4F35-B1F8-699D42A5FDC8}" presName="parTx" presStyleLbl="revTx" presStyleIdx="3" presStyleCnt="4">
        <dgm:presLayoutVars>
          <dgm:chMax val="0"/>
          <dgm:chPref val="0"/>
        </dgm:presLayoutVars>
      </dgm:prSet>
      <dgm:spPr/>
    </dgm:pt>
  </dgm:ptLst>
  <dgm:cxnLst>
    <dgm:cxn modelId="{B80BC405-7668-473B-A528-BB82FD3E231E}" srcId="{8F1BCA39-2EC5-41A1-8015-6D46C263C33E}" destId="{2EA8AECD-0CF0-4901-B1A3-C623B70C2C25}" srcOrd="2" destOrd="0" parTransId="{0807D215-3BC6-4244-A11C-191AE2675F17}" sibTransId="{B0495B23-B5C2-4EE4-8270-F0AEFEA41123}"/>
    <dgm:cxn modelId="{C59B0413-5AF4-40A3-8A60-2061DF96169C}" type="presOf" srcId="{6200825F-B95B-4B6A-9ADF-4B62B3C46455}" destId="{318FF786-987C-4A81-A2A5-92E9F37A6151}" srcOrd="0" destOrd="0" presId="urn:microsoft.com/office/officeart/2018/2/layout/IconVerticalSolidList"/>
    <dgm:cxn modelId="{0CE6D422-342A-4450-B624-5ED37E90BE79}" type="presOf" srcId="{F4A04B1B-596A-488F-986C-2A739B677626}" destId="{B039BDD9-6B30-4419-B1DA-B33032693668}" srcOrd="0" destOrd="0" presId="urn:microsoft.com/office/officeart/2018/2/layout/IconVerticalSolidList"/>
    <dgm:cxn modelId="{767D6737-4EEA-4686-99B2-2D195CB4710A}" srcId="{8F1BCA39-2EC5-41A1-8015-6D46C263C33E}" destId="{7AEF1A16-63DE-4F35-B1F8-699D42A5FDC8}" srcOrd="3" destOrd="0" parTransId="{87239FA5-1004-4A66-8C40-649FBF25334F}" sibTransId="{FCAB495F-F531-4BD2-B29E-6A116254C7A9}"/>
    <dgm:cxn modelId="{2BA7506A-1F40-45C2-BADE-D162413A4CA4}" type="presOf" srcId="{7AEF1A16-63DE-4F35-B1F8-699D42A5FDC8}" destId="{CE3CCBCF-E907-4347-93D1-B1E936AAC9EF}" srcOrd="0" destOrd="0" presId="urn:microsoft.com/office/officeart/2018/2/layout/IconVerticalSolidList"/>
    <dgm:cxn modelId="{26172F72-76EC-4F91-BF83-3790104C4795}" srcId="{8F1BCA39-2EC5-41A1-8015-6D46C263C33E}" destId="{F4A04B1B-596A-488F-986C-2A739B677626}" srcOrd="0" destOrd="0" parTransId="{A754F188-AA4D-42FA-8279-125AE87ACB70}" sibTransId="{0704E6B8-7C93-4B69-9EF4-0FE56C6BE58C}"/>
    <dgm:cxn modelId="{71DF8F74-2254-4D3D-BBBE-8D0529673B10}" srcId="{8F1BCA39-2EC5-41A1-8015-6D46C263C33E}" destId="{6200825F-B95B-4B6A-9ADF-4B62B3C46455}" srcOrd="1" destOrd="0" parTransId="{673319F4-D81D-47F2-BA3D-1C4DA5D2A512}" sibTransId="{E9C03C09-813A-436A-8314-5720B8C0D0DF}"/>
    <dgm:cxn modelId="{AC6B37C9-54A8-4024-820D-E3FC767D013F}" type="presOf" srcId="{2EA8AECD-0CF0-4901-B1A3-C623B70C2C25}" destId="{D8FFCA84-CDC7-4106-B3AB-4CED6815165A}" srcOrd="0" destOrd="0" presId="urn:microsoft.com/office/officeart/2018/2/layout/IconVerticalSolidList"/>
    <dgm:cxn modelId="{3D3B86E4-F6C7-4441-AA18-3566DDC8DF73}" type="presOf" srcId="{8F1BCA39-2EC5-41A1-8015-6D46C263C33E}" destId="{7E11DC57-8813-4AA8-840A-BA92AC262333}" srcOrd="0" destOrd="0" presId="urn:microsoft.com/office/officeart/2018/2/layout/IconVerticalSolidList"/>
    <dgm:cxn modelId="{7C8F3CA4-5963-4B6C-B4ED-C9A5869FABCA}" type="presParOf" srcId="{7E11DC57-8813-4AA8-840A-BA92AC262333}" destId="{FAEFE621-454C-40A9-ADA1-5143B516DC9B}" srcOrd="0" destOrd="0" presId="urn:microsoft.com/office/officeart/2018/2/layout/IconVerticalSolidList"/>
    <dgm:cxn modelId="{B297FE16-287A-4C11-ADAC-DD180F8129F0}" type="presParOf" srcId="{FAEFE621-454C-40A9-ADA1-5143B516DC9B}" destId="{480EDE30-896E-47BA-9ACC-006D9860284B}" srcOrd="0" destOrd="0" presId="urn:microsoft.com/office/officeart/2018/2/layout/IconVerticalSolidList"/>
    <dgm:cxn modelId="{8238A101-4CA1-4350-907A-C2FE7BE5120C}" type="presParOf" srcId="{FAEFE621-454C-40A9-ADA1-5143B516DC9B}" destId="{6FF732A3-94D8-4ED7-A829-CAC196E45AA7}" srcOrd="1" destOrd="0" presId="urn:microsoft.com/office/officeart/2018/2/layout/IconVerticalSolidList"/>
    <dgm:cxn modelId="{3B94BD65-BB65-4B5B-9B87-D0825A5420C1}" type="presParOf" srcId="{FAEFE621-454C-40A9-ADA1-5143B516DC9B}" destId="{B5A4F654-9461-48AD-B2CE-F9B58D5F1F33}" srcOrd="2" destOrd="0" presId="urn:microsoft.com/office/officeart/2018/2/layout/IconVerticalSolidList"/>
    <dgm:cxn modelId="{16746D24-6AD9-4BFB-AC40-B380EBCD0AF3}" type="presParOf" srcId="{FAEFE621-454C-40A9-ADA1-5143B516DC9B}" destId="{B039BDD9-6B30-4419-B1DA-B33032693668}" srcOrd="3" destOrd="0" presId="urn:microsoft.com/office/officeart/2018/2/layout/IconVerticalSolidList"/>
    <dgm:cxn modelId="{426F0AF2-C1D2-4165-B3FC-57D0E2E10F2A}" type="presParOf" srcId="{7E11DC57-8813-4AA8-840A-BA92AC262333}" destId="{3FDE2117-9A8A-413C-80EB-2DF4E336D334}" srcOrd="1" destOrd="0" presId="urn:microsoft.com/office/officeart/2018/2/layout/IconVerticalSolidList"/>
    <dgm:cxn modelId="{212765ED-A8D9-41A5-BF8C-ED85297A13A6}" type="presParOf" srcId="{7E11DC57-8813-4AA8-840A-BA92AC262333}" destId="{8CC2D98B-B06E-44A4-A8DF-36E68F9E0191}" srcOrd="2" destOrd="0" presId="urn:microsoft.com/office/officeart/2018/2/layout/IconVerticalSolidList"/>
    <dgm:cxn modelId="{B19697B2-4DB3-4873-B9FC-00D0B588E513}" type="presParOf" srcId="{8CC2D98B-B06E-44A4-A8DF-36E68F9E0191}" destId="{E94FEEFB-9B7D-4DDD-9C0F-331A61426D00}" srcOrd="0" destOrd="0" presId="urn:microsoft.com/office/officeart/2018/2/layout/IconVerticalSolidList"/>
    <dgm:cxn modelId="{185EBCC9-E715-4E82-A6EE-83FE41A4A98B}" type="presParOf" srcId="{8CC2D98B-B06E-44A4-A8DF-36E68F9E0191}" destId="{C179CBA4-AFEB-4A4D-8100-92300CDA5C17}" srcOrd="1" destOrd="0" presId="urn:microsoft.com/office/officeart/2018/2/layout/IconVerticalSolidList"/>
    <dgm:cxn modelId="{F1A3D81D-39CD-4038-8171-76D9C4626421}" type="presParOf" srcId="{8CC2D98B-B06E-44A4-A8DF-36E68F9E0191}" destId="{124E33DB-A0B6-48B5-A2DE-263FAFF7BBAF}" srcOrd="2" destOrd="0" presId="urn:microsoft.com/office/officeart/2018/2/layout/IconVerticalSolidList"/>
    <dgm:cxn modelId="{DFF98F22-EF0C-4CDD-A6D5-6E44AEDDC7F0}" type="presParOf" srcId="{8CC2D98B-B06E-44A4-A8DF-36E68F9E0191}" destId="{318FF786-987C-4A81-A2A5-92E9F37A6151}" srcOrd="3" destOrd="0" presId="urn:microsoft.com/office/officeart/2018/2/layout/IconVerticalSolidList"/>
    <dgm:cxn modelId="{285C9191-7C0A-44CF-854B-25E81C24940A}" type="presParOf" srcId="{7E11DC57-8813-4AA8-840A-BA92AC262333}" destId="{4B3570A1-8F89-4EA4-BD84-4CC6404D7FD6}" srcOrd="3" destOrd="0" presId="urn:microsoft.com/office/officeart/2018/2/layout/IconVerticalSolidList"/>
    <dgm:cxn modelId="{01A167F2-02AE-40E7-8956-75AB575E7296}" type="presParOf" srcId="{7E11DC57-8813-4AA8-840A-BA92AC262333}" destId="{3606EB9D-B189-444F-8F3E-F6F35AA9358C}" srcOrd="4" destOrd="0" presId="urn:microsoft.com/office/officeart/2018/2/layout/IconVerticalSolidList"/>
    <dgm:cxn modelId="{3F386A4D-0693-4E69-A6CF-C1D6A9659B26}" type="presParOf" srcId="{3606EB9D-B189-444F-8F3E-F6F35AA9358C}" destId="{66224761-7494-4F47-9DC2-AFD843A69F89}" srcOrd="0" destOrd="0" presId="urn:microsoft.com/office/officeart/2018/2/layout/IconVerticalSolidList"/>
    <dgm:cxn modelId="{353CDB26-16B8-441B-B2EF-97153B1C0D3A}" type="presParOf" srcId="{3606EB9D-B189-444F-8F3E-F6F35AA9358C}" destId="{B7A31198-EF1E-4ED3-A69C-263C178A7EB8}" srcOrd="1" destOrd="0" presId="urn:microsoft.com/office/officeart/2018/2/layout/IconVerticalSolidList"/>
    <dgm:cxn modelId="{24C0B6EF-1A87-4C66-97F6-94ABFD9FBB5C}" type="presParOf" srcId="{3606EB9D-B189-444F-8F3E-F6F35AA9358C}" destId="{D62D7BB8-3909-43CC-A4B7-0CFBC27BF9AF}" srcOrd="2" destOrd="0" presId="urn:microsoft.com/office/officeart/2018/2/layout/IconVerticalSolidList"/>
    <dgm:cxn modelId="{255721AE-AB2D-4F41-8EBB-25DD07ECB8C0}" type="presParOf" srcId="{3606EB9D-B189-444F-8F3E-F6F35AA9358C}" destId="{D8FFCA84-CDC7-4106-B3AB-4CED6815165A}" srcOrd="3" destOrd="0" presId="urn:microsoft.com/office/officeart/2018/2/layout/IconVerticalSolidList"/>
    <dgm:cxn modelId="{DA9DE2C0-A2BC-455E-9E34-D3E2BA49E10D}" type="presParOf" srcId="{7E11DC57-8813-4AA8-840A-BA92AC262333}" destId="{A073801E-E0DD-438E-BFA9-AC6134176DB7}" srcOrd="5" destOrd="0" presId="urn:microsoft.com/office/officeart/2018/2/layout/IconVerticalSolidList"/>
    <dgm:cxn modelId="{198B6F83-790B-4361-8911-D43D4DC8125F}" type="presParOf" srcId="{7E11DC57-8813-4AA8-840A-BA92AC262333}" destId="{4DE4B9E8-8156-4DA7-8334-1C13C0A6FD84}" srcOrd="6" destOrd="0" presId="urn:microsoft.com/office/officeart/2018/2/layout/IconVerticalSolidList"/>
    <dgm:cxn modelId="{233A3F52-C207-4377-83F0-AA983F7ECBD5}" type="presParOf" srcId="{4DE4B9E8-8156-4DA7-8334-1C13C0A6FD84}" destId="{59A199FC-C63B-4DE9-B0F8-31EA029B2A27}" srcOrd="0" destOrd="0" presId="urn:microsoft.com/office/officeart/2018/2/layout/IconVerticalSolidList"/>
    <dgm:cxn modelId="{C6519C83-5DC9-4526-843D-DCF0C22B903F}" type="presParOf" srcId="{4DE4B9E8-8156-4DA7-8334-1C13C0A6FD84}" destId="{A8386A86-0AFA-4158-820F-F1EB0822971E}" srcOrd="1" destOrd="0" presId="urn:microsoft.com/office/officeart/2018/2/layout/IconVerticalSolidList"/>
    <dgm:cxn modelId="{DE7E1CBF-9444-4D65-ABAE-BD7AE77C0EFB}" type="presParOf" srcId="{4DE4B9E8-8156-4DA7-8334-1C13C0A6FD84}" destId="{AA6CB7AC-2C8E-47AC-8F2A-7914817204E2}" srcOrd="2" destOrd="0" presId="urn:microsoft.com/office/officeart/2018/2/layout/IconVerticalSolidList"/>
    <dgm:cxn modelId="{4750922B-2470-4292-8860-F24147FF3A6F}" type="presParOf" srcId="{4DE4B9E8-8156-4DA7-8334-1C13C0A6FD84}" destId="{CE3CCBCF-E907-4347-93D1-B1E936AAC9E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5311F1-B6D6-4214-83D2-73C0EA05FC3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D0D7A9A-2A55-4604-8F7A-E75E953820AF}">
      <dgm:prSet/>
      <dgm:spPr/>
      <dgm:t>
        <a:bodyPr/>
        <a:lstStyle/>
        <a:p>
          <a:pPr>
            <a:lnSpc>
              <a:spcPct val="100000"/>
            </a:lnSpc>
          </a:pPr>
          <a:r>
            <a:rPr lang="en-US"/>
            <a:t>Implementation of merit based pay scale along with tying annual COLA to state minimum wage changes</a:t>
          </a:r>
        </a:p>
      </dgm:t>
    </dgm:pt>
    <dgm:pt modelId="{77ECFF56-D501-4615-9295-CB02F19FCB06}" type="parTrans" cxnId="{1E098DCE-FA08-4C6E-83AE-474047AAF520}">
      <dgm:prSet/>
      <dgm:spPr/>
      <dgm:t>
        <a:bodyPr/>
        <a:lstStyle/>
        <a:p>
          <a:endParaRPr lang="en-US"/>
        </a:p>
      </dgm:t>
    </dgm:pt>
    <dgm:pt modelId="{73904457-721F-4DDF-BD9B-73357D0EFB13}" type="sibTrans" cxnId="{1E098DCE-FA08-4C6E-83AE-474047AAF520}">
      <dgm:prSet/>
      <dgm:spPr/>
      <dgm:t>
        <a:bodyPr/>
        <a:lstStyle/>
        <a:p>
          <a:endParaRPr lang="en-US"/>
        </a:p>
      </dgm:t>
    </dgm:pt>
    <dgm:pt modelId="{8016E8B4-5FEB-4269-94C1-0C250F8488A6}">
      <dgm:prSet/>
      <dgm:spPr/>
      <dgm:t>
        <a:bodyPr/>
        <a:lstStyle/>
        <a:p>
          <a:pPr>
            <a:lnSpc>
              <a:spcPct val="100000"/>
            </a:lnSpc>
          </a:pPr>
          <a:r>
            <a:rPr lang="en-US"/>
            <a:t>Making more effective use of fund balances, special reserves, grants, etc. to offset property taxes</a:t>
          </a:r>
        </a:p>
      </dgm:t>
    </dgm:pt>
    <dgm:pt modelId="{ACFE841A-B33E-45E2-B3D3-70CC403FF143}" type="parTrans" cxnId="{C97DD46F-43ED-4CE5-859D-310194E04B54}">
      <dgm:prSet/>
      <dgm:spPr/>
      <dgm:t>
        <a:bodyPr/>
        <a:lstStyle/>
        <a:p>
          <a:endParaRPr lang="en-US"/>
        </a:p>
      </dgm:t>
    </dgm:pt>
    <dgm:pt modelId="{0A5C5B1A-A474-48BE-9A0A-38165FC4543C}" type="sibTrans" cxnId="{C97DD46F-43ED-4CE5-859D-310194E04B54}">
      <dgm:prSet/>
      <dgm:spPr/>
      <dgm:t>
        <a:bodyPr/>
        <a:lstStyle/>
        <a:p>
          <a:endParaRPr lang="en-US"/>
        </a:p>
      </dgm:t>
    </dgm:pt>
    <dgm:pt modelId="{7DEDD8D3-0085-4B74-A880-FF2F5299E7E8}">
      <dgm:prSet/>
      <dgm:spPr/>
      <dgm:t>
        <a:bodyPr/>
        <a:lstStyle/>
        <a:p>
          <a:pPr>
            <a:lnSpc>
              <a:spcPct val="100000"/>
            </a:lnSpc>
          </a:pPr>
          <a:r>
            <a:rPr lang="en-US"/>
            <a:t>Ensuring fees are both equitable and affordable</a:t>
          </a:r>
        </a:p>
      </dgm:t>
    </dgm:pt>
    <dgm:pt modelId="{8C436874-F5A9-4610-BC3D-BABA64DE3D2A}" type="parTrans" cxnId="{F47A4BB8-BFAF-442E-8F3B-08034BEFB15E}">
      <dgm:prSet/>
      <dgm:spPr/>
      <dgm:t>
        <a:bodyPr/>
        <a:lstStyle/>
        <a:p>
          <a:endParaRPr lang="en-US"/>
        </a:p>
      </dgm:t>
    </dgm:pt>
    <dgm:pt modelId="{609BDE99-C9BC-4CAF-8859-D1D2A0DEC9BE}" type="sibTrans" cxnId="{F47A4BB8-BFAF-442E-8F3B-08034BEFB15E}">
      <dgm:prSet/>
      <dgm:spPr/>
      <dgm:t>
        <a:bodyPr/>
        <a:lstStyle/>
        <a:p>
          <a:endParaRPr lang="en-US"/>
        </a:p>
      </dgm:t>
    </dgm:pt>
    <dgm:pt modelId="{6689EEEE-36E1-4214-9105-936D2A378C54}">
      <dgm:prSet/>
      <dgm:spPr/>
      <dgm:t>
        <a:bodyPr/>
        <a:lstStyle/>
        <a:p>
          <a:pPr>
            <a:lnSpc>
              <a:spcPct val="100000"/>
            </a:lnSpc>
          </a:pPr>
          <a:r>
            <a:rPr lang="en-US"/>
            <a:t>Looking at use of new technologies with AI and automation where possible to address long term staffing costs and provide convenience to residents</a:t>
          </a:r>
        </a:p>
      </dgm:t>
    </dgm:pt>
    <dgm:pt modelId="{AD49C494-5085-4B48-8F74-6EBDBB2BFCE2}" type="parTrans" cxnId="{35A275C5-2DF7-4751-ABC6-3A8F4035ABAA}">
      <dgm:prSet/>
      <dgm:spPr/>
      <dgm:t>
        <a:bodyPr/>
        <a:lstStyle/>
        <a:p>
          <a:endParaRPr lang="en-US"/>
        </a:p>
      </dgm:t>
    </dgm:pt>
    <dgm:pt modelId="{AF4B80D9-E212-4C92-9D88-A944B4DBDFD5}" type="sibTrans" cxnId="{35A275C5-2DF7-4751-ABC6-3A8F4035ABAA}">
      <dgm:prSet/>
      <dgm:spPr/>
      <dgm:t>
        <a:bodyPr/>
        <a:lstStyle/>
        <a:p>
          <a:endParaRPr lang="en-US"/>
        </a:p>
      </dgm:t>
    </dgm:pt>
    <dgm:pt modelId="{F027154A-C0AF-45E2-AAA4-2A7A9343F0A3}">
      <dgm:prSet/>
      <dgm:spPr/>
      <dgm:t>
        <a:bodyPr/>
        <a:lstStyle/>
        <a:p>
          <a:pPr>
            <a:lnSpc>
              <a:spcPct val="100000"/>
            </a:lnSpc>
          </a:pPr>
          <a:r>
            <a:rPr lang="en-US"/>
            <a:t>Incorporating long term budget planning into General Fund</a:t>
          </a:r>
        </a:p>
      </dgm:t>
    </dgm:pt>
    <dgm:pt modelId="{3215F472-072D-4D27-9FDB-91C42A215F32}" type="parTrans" cxnId="{1ECE758D-4237-4735-99B3-8E7A487F6134}">
      <dgm:prSet/>
      <dgm:spPr/>
      <dgm:t>
        <a:bodyPr/>
        <a:lstStyle/>
        <a:p>
          <a:endParaRPr lang="en-US"/>
        </a:p>
      </dgm:t>
    </dgm:pt>
    <dgm:pt modelId="{2A3CE4B7-4468-41B3-BE01-05DF70204231}" type="sibTrans" cxnId="{1ECE758D-4237-4735-99B3-8E7A487F6134}">
      <dgm:prSet/>
      <dgm:spPr/>
      <dgm:t>
        <a:bodyPr/>
        <a:lstStyle/>
        <a:p>
          <a:endParaRPr lang="en-US"/>
        </a:p>
      </dgm:t>
    </dgm:pt>
    <dgm:pt modelId="{4888B8E9-5AF2-4DC1-963A-73C03815A69E}" type="pres">
      <dgm:prSet presAssocID="{415311F1-B6D6-4214-83D2-73C0EA05FC35}" presName="root" presStyleCnt="0">
        <dgm:presLayoutVars>
          <dgm:dir/>
          <dgm:resizeHandles val="exact"/>
        </dgm:presLayoutVars>
      </dgm:prSet>
      <dgm:spPr/>
    </dgm:pt>
    <dgm:pt modelId="{D2892DD9-B6D4-48A8-BB0A-6DE77AB6B9DD}" type="pres">
      <dgm:prSet presAssocID="{ED0D7A9A-2A55-4604-8F7A-E75E953820AF}" presName="compNode" presStyleCnt="0"/>
      <dgm:spPr/>
    </dgm:pt>
    <dgm:pt modelId="{4EAEEE48-20EC-4DB9-B0E3-EDE0C1F1FAE5}" type="pres">
      <dgm:prSet presAssocID="{ED0D7A9A-2A55-4604-8F7A-E75E953820A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1151B9C9-7C68-4362-9602-1F6EE0D769EA}" type="pres">
      <dgm:prSet presAssocID="{ED0D7A9A-2A55-4604-8F7A-E75E953820AF}" presName="spaceRect" presStyleCnt="0"/>
      <dgm:spPr/>
    </dgm:pt>
    <dgm:pt modelId="{5531101E-40D1-488C-A361-56190E52EF9F}" type="pres">
      <dgm:prSet presAssocID="{ED0D7A9A-2A55-4604-8F7A-E75E953820AF}" presName="textRect" presStyleLbl="revTx" presStyleIdx="0" presStyleCnt="5">
        <dgm:presLayoutVars>
          <dgm:chMax val="1"/>
          <dgm:chPref val="1"/>
        </dgm:presLayoutVars>
      </dgm:prSet>
      <dgm:spPr/>
    </dgm:pt>
    <dgm:pt modelId="{549E8F35-643A-4BE3-82A8-2991B0221B9F}" type="pres">
      <dgm:prSet presAssocID="{73904457-721F-4DDF-BD9B-73357D0EFB13}" presName="sibTrans" presStyleCnt="0"/>
      <dgm:spPr/>
    </dgm:pt>
    <dgm:pt modelId="{83DEA73F-3315-4B7E-AF8A-25B6D68089B5}" type="pres">
      <dgm:prSet presAssocID="{8016E8B4-5FEB-4269-94C1-0C250F8488A6}" presName="compNode" presStyleCnt="0"/>
      <dgm:spPr/>
    </dgm:pt>
    <dgm:pt modelId="{48B0FA1D-2143-465C-83A3-41F183E9CF7F}" type="pres">
      <dgm:prSet presAssocID="{8016E8B4-5FEB-4269-94C1-0C250F8488A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F53BC083-8821-46F9-8385-F10D5E8489D7}" type="pres">
      <dgm:prSet presAssocID="{8016E8B4-5FEB-4269-94C1-0C250F8488A6}" presName="spaceRect" presStyleCnt="0"/>
      <dgm:spPr/>
    </dgm:pt>
    <dgm:pt modelId="{CD4C04EE-9086-4999-8238-4FC5AC770E40}" type="pres">
      <dgm:prSet presAssocID="{8016E8B4-5FEB-4269-94C1-0C250F8488A6}" presName="textRect" presStyleLbl="revTx" presStyleIdx="1" presStyleCnt="5">
        <dgm:presLayoutVars>
          <dgm:chMax val="1"/>
          <dgm:chPref val="1"/>
        </dgm:presLayoutVars>
      </dgm:prSet>
      <dgm:spPr/>
    </dgm:pt>
    <dgm:pt modelId="{DBBA093A-19E5-4F8D-BC4A-12FAEED06FC5}" type="pres">
      <dgm:prSet presAssocID="{0A5C5B1A-A474-48BE-9A0A-38165FC4543C}" presName="sibTrans" presStyleCnt="0"/>
      <dgm:spPr/>
    </dgm:pt>
    <dgm:pt modelId="{470084B2-5A24-487B-A1A9-4983DC44C6A8}" type="pres">
      <dgm:prSet presAssocID="{7DEDD8D3-0085-4B74-A880-FF2F5299E7E8}" presName="compNode" presStyleCnt="0"/>
      <dgm:spPr/>
    </dgm:pt>
    <dgm:pt modelId="{52068488-8DCE-4C7B-A651-CCAB38F5EE27}" type="pres">
      <dgm:prSet presAssocID="{7DEDD8D3-0085-4B74-A880-FF2F5299E7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BC4A5C89-B647-4134-BB47-C85D5EC97B63}" type="pres">
      <dgm:prSet presAssocID="{7DEDD8D3-0085-4B74-A880-FF2F5299E7E8}" presName="spaceRect" presStyleCnt="0"/>
      <dgm:spPr/>
    </dgm:pt>
    <dgm:pt modelId="{88122566-29D4-4945-A7DB-2A526BA91669}" type="pres">
      <dgm:prSet presAssocID="{7DEDD8D3-0085-4B74-A880-FF2F5299E7E8}" presName="textRect" presStyleLbl="revTx" presStyleIdx="2" presStyleCnt="5">
        <dgm:presLayoutVars>
          <dgm:chMax val="1"/>
          <dgm:chPref val="1"/>
        </dgm:presLayoutVars>
      </dgm:prSet>
      <dgm:spPr/>
    </dgm:pt>
    <dgm:pt modelId="{474AE665-18FD-4EE9-AB5F-49F224C253BB}" type="pres">
      <dgm:prSet presAssocID="{609BDE99-C9BC-4CAF-8859-D1D2A0DEC9BE}" presName="sibTrans" presStyleCnt="0"/>
      <dgm:spPr/>
    </dgm:pt>
    <dgm:pt modelId="{BAC0484C-67B4-4273-BB2B-A9D0D0869925}" type="pres">
      <dgm:prSet presAssocID="{6689EEEE-36E1-4214-9105-936D2A378C54}" presName="compNode" presStyleCnt="0"/>
      <dgm:spPr/>
    </dgm:pt>
    <dgm:pt modelId="{D8D747F1-7002-4834-885F-23D75B16102C}" type="pres">
      <dgm:prSet presAssocID="{6689EEEE-36E1-4214-9105-936D2A378C5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C242645D-77E2-48F0-8F2D-B69579380607}" type="pres">
      <dgm:prSet presAssocID="{6689EEEE-36E1-4214-9105-936D2A378C54}" presName="spaceRect" presStyleCnt="0"/>
      <dgm:spPr/>
    </dgm:pt>
    <dgm:pt modelId="{AFA950D2-F901-4795-997D-7447D9E852B9}" type="pres">
      <dgm:prSet presAssocID="{6689EEEE-36E1-4214-9105-936D2A378C54}" presName="textRect" presStyleLbl="revTx" presStyleIdx="3" presStyleCnt="5">
        <dgm:presLayoutVars>
          <dgm:chMax val="1"/>
          <dgm:chPref val="1"/>
        </dgm:presLayoutVars>
      </dgm:prSet>
      <dgm:spPr/>
    </dgm:pt>
    <dgm:pt modelId="{7744E696-743C-4BFF-A2B2-86FA304661EF}" type="pres">
      <dgm:prSet presAssocID="{AF4B80D9-E212-4C92-9D88-A944B4DBDFD5}" presName="sibTrans" presStyleCnt="0"/>
      <dgm:spPr/>
    </dgm:pt>
    <dgm:pt modelId="{9904591E-C6A9-45FA-8016-2080E067E95A}" type="pres">
      <dgm:prSet presAssocID="{F027154A-C0AF-45E2-AAA4-2A7A9343F0A3}" presName="compNode" presStyleCnt="0"/>
      <dgm:spPr/>
    </dgm:pt>
    <dgm:pt modelId="{199A0F21-4C36-4C5F-8FB8-BD6C5DB082A7}" type="pres">
      <dgm:prSet presAssocID="{F027154A-C0AF-45E2-AAA4-2A7A9343F0A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iggy Bank"/>
        </a:ext>
      </dgm:extLst>
    </dgm:pt>
    <dgm:pt modelId="{D9FBB4D5-ACD9-4175-A964-DA7DCD4546BD}" type="pres">
      <dgm:prSet presAssocID="{F027154A-C0AF-45E2-AAA4-2A7A9343F0A3}" presName="spaceRect" presStyleCnt="0"/>
      <dgm:spPr/>
    </dgm:pt>
    <dgm:pt modelId="{64C50CE1-3463-4F39-B240-CE4B8C03F329}" type="pres">
      <dgm:prSet presAssocID="{F027154A-C0AF-45E2-AAA4-2A7A9343F0A3}" presName="textRect" presStyleLbl="revTx" presStyleIdx="4" presStyleCnt="5">
        <dgm:presLayoutVars>
          <dgm:chMax val="1"/>
          <dgm:chPref val="1"/>
        </dgm:presLayoutVars>
      </dgm:prSet>
      <dgm:spPr/>
    </dgm:pt>
  </dgm:ptLst>
  <dgm:cxnLst>
    <dgm:cxn modelId="{BFE63104-9B0E-4863-919C-F8FE69ADFB22}" type="presOf" srcId="{7DEDD8D3-0085-4B74-A880-FF2F5299E7E8}" destId="{88122566-29D4-4945-A7DB-2A526BA91669}" srcOrd="0" destOrd="0" presId="urn:microsoft.com/office/officeart/2018/2/layout/IconLabelList"/>
    <dgm:cxn modelId="{1E8A7C08-8E6F-4CD7-B85E-FD4BD5837385}" type="presOf" srcId="{ED0D7A9A-2A55-4604-8F7A-E75E953820AF}" destId="{5531101E-40D1-488C-A361-56190E52EF9F}" srcOrd="0" destOrd="0" presId="urn:microsoft.com/office/officeart/2018/2/layout/IconLabelList"/>
    <dgm:cxn modelId="{2849D00A-A592-4280-96BD-CA680FB2A7B0}" type="presOf" srcId="{415311F1-B6D6-4214-83D2-73C0EA05FC35}" destId="{4888B8E9-5AF2-4DC1-963A-73C03815A69E}" srcOrd="0" destOrd="0" presId="urn:microsoft.com/office/officeart/2018/2/layout/IconLabelList"/>
    <dgm:cxn modelId="{25089D45-4509-4BDC-AFFB-8E4E15256961}" type="presOf" srcId="{F027154A-C0AF-45E2-AAA4-2A7A9343F0A3}" destId="{64C50CE1-3463-4F39-B240-CE4B8C03F329}" srcOrd="0" destOrd="0" presId="urn:microsoft.com/office/officeart/2018/2/layout/IconLabelList"/>
    <dgm:cxn modelId="{42E85A6C-F6EB-4B78-A224-22B54ACF89E3}" type="presOf" srcId="{6689EEEE-36E1-4214-9105-936D2A378C54}" destId="{AFA950D2-F901-4795-997D-7447D9E852B9}" srcOrd="0" destOrd="0" presId="urn:microsoft.com/office/officeart/2018/2/layout/IconLabelList"/>
    <dgm:cxn modelId="{C97DD46F-43ED-4CE5-859D-310194E04B54}" srcId="{415311F1-B6D6-4214-83D2-73C0EA05FC35}" destId="{8016E8B4-5FEB-4269-94C1-0C250F8488A6}" srcOrd="1" destOrd="0" parTransId="{ACFE841A-B33E-45E2-B3D3-70CC403FF143}" sibTransId="{0A5C5B1A-A474-48BE-9A0A-38165FC4543C}"/>
    <dgm:cxn modelId="{1ECE758D-4237-4735-99B3-8E7A487F6134}" srcId="{415311F1-B6D6-4214-83D2-73C0EA05FC35}" destId="{F027154A-C0AF-45E2-AAA4-2A7A9343F0A3}" srcOrd="4" destOrd="0" parTransId="{3215F472-072D-4D27-9FDB-91C42A215F32}" sibTransId="{2A3CE4B7-4468-41B3-BE01-05DF70204231}"/>
    <dgm:cxn modelId="{F47A4BB8-BFAF-442E-8F3B-08034BEFB15E}" srcId="{415311F1-B6D6-4214-83D2-73C0EA05FC35}" destId="{7DEDD8D3-0085-4B74-A880-FF2F5299E7E8}" srcOrd="2" destOrd="0" parTransId="{8C436874-F5A9-4610-BC3D-BABA64DE3D2A}" sibTransId="{609BDE99-C9BC-4CAF-8859-D1D2A0DEC9BE}"/>
    <dgm:cxn modelId="{35A275C5-2DF7-4751-ABC6-3A8F4035ABAA}" srcId="{415311F1-B6D6-4214-83D2-73C0EA05FC35}" destId="{6689EEEE-36E1-4214-9105-936D2A378C54}" srcOrd="3" destOrd="0" parTransId="{AD49C494-5085-4B48-8F74-6EBDBB2BFCE2}" sibTransId="{AF4B80D9-E212-4C92-9D88-A944B4DBDFD5}"/>
    <dgm:cxn modelId="{1E098DCE-FA08-4C6E-83AE-474047AAF520}" srcId="{415311F1-B6D6-4214-83D2-73C0EA05FC35}" destId="{ED0D7A9A-2A55-4604-8F7A-E75E953820AF}" srcOrd="0" destOrd="0" parTransId="{77ECFF56-D501-4615-9295-CB02F19FCB06}" sibTransId="{73904457-721F-4DDF-BD9B-73357D0EFB13}"/>
    <dgm:cxn modelId="{13ACD7F5-9A2E-4E65-9750-1F4E9E2A3B02}" type="presOf" srcId="{8016E8B4-5FEB-4269-94C1-0C250F8488A6}" destId="{CD4C04EE-9086-4999-8238-4FC5AC770E40}" srcOrd="0" destOrd="0" presId="urn:microsoft.com/office/officeart/2018/2/layout/IconLabelList"/>
    <dgm:cxn modelId="{1876AC34-76EF-45DF-949D-3E3879AD50CE}" type="presParOf" srcId="{4888B8E9-5AF2-4DC1-963A-73C03815A69E}" destId="{D2892DD9-B6D4-48A8-BB0A-6DE77AB6B9DD}" srcOrd="0" destOrd="0" presId="urn:microsoft.com/office/officeart/2018/2/layout/IconLabelList"/>
    <dgm:cxn modelId="{C8097ACA-7AEF-4EF5-827A-C1C7E0652CAE}" type="presParOf" srcId="{D2892DD9-B6D4-48A8-BB0A-6DE77AB6B9DD}" destId="{4EAEEE48-20EC-4DB9-B0E3-EDE0C1F1FAE5}" srcOrd="0" destOrd="0" presId="urn:microsoft.com/office/officeart/2018/2/layout/IconLabelList"/>
    <dgm:cxn modelId="{8D9EA511-49FF-4E62-A830-3AA13C61CF90}" type="presParOf" srcId="{D2892DD9-B6D4-48A8-BB0A-6DE77AB6B9DD}" destId="{1151B9C9-7C68-4362-9602-1F6EE0D769EA}" srcOrd="1" destOrd="0" presId="urn:microsoft.com/office/officeart/2018/2/layout/IconLabelList"/>
    <dgm:cxn modelId="{9B6406ED-270B-4468-A980-80053B050763}" type="presParOf" srcId="{D2892DD9-B6D4-48A8-BB0A-6DE77AB6B9DD}" destId="{5531101E-40D1-488C-A361-56190E52EF9F}" srcOrd="2" destOrd="0" presId="urn:microsoft.com/office/officeart/2018/2/layout/IconLabelList"/>
    <dgm:cxn modelId="{EB85ACAB-3085-4F4C-959F-D2C1735B730B}" type="presParOf" srcId="{4888B8E9-5AF2-4DC1-963A-73C03815A69E}" destId="{549E8F35-643A-4BE3-82A8-2991B0221B9F}" srcOrd="1" destOrd="0" presId="urn:microsoft.com/office/officeart/2018/2/layout/IconLabelList"/>
    <dgm:cxn modelId="{C4926712-F911-46CB-B22F-C4388773DECF}" type="presParOf" srcId="{4888B8E9-5AF2-4DC1-963A-73C03815A69E}" destId="{83DEA73F-3315-4B7E-AF8A-25B6D68089B5}" srcOrd="2" destOrd="0" presId="urn:microsoft.com/office/officeart/2018/2/layout/IconLabelList"/>
    <dgm:cxn modelId="{FBABB062-D21B-453B-A6F9-C184FD86242B}" type="presParOf" srcId="{83DEA73F-3315-4B7E-AF8A-25B6D68089B5}" destId="{48B0FA1D-2143-465C-83A3-41F183E9CF7F}" srcOrd="0" destOrd="0" presId="urn:microsoft.com/office/officeart/2018/2/layout/IconLabelList"/>
    <dgm:cxn modelId="{25671FC8-3397-4D4D-803C-652A2CD3CC8E}" type="presParOf" srcId="{83DEA73F-3315-4B7E-AF8A-25B6D68089B5}" destId="{F53BC083-8821-46F9-8385-F10D5E8489D7}" srcOrd="1" destOrd="0" presId="urn:microsoft.com/office/officeart/2018/2/layout/IconLabelList"/>
    <dgm:cxn modelId="{CCBEDF06-A39A-4C01-BFD2-E5AC9CF48E0A}" type="presParOf" srcId="{83DEA73F-3315-4B7E-AF8A-25B6D68089B5}" destId="{CD4C04EE-9086-4999-8238-4FC5AC770E40}" srcOrd="2" destOrd="0" presId="urn:microsoft.com/office/officeart/2018/2/layout/IconLabelList"/>
    <dgm:cxn modelId="{3FACD4CE-C4DD-415C-9482-CDF20E27AB51}" type="presParOf" srcId="{4888B8E9-5AF2-4DC1-963A-73C03815A69E}" destId="{DBBA093A-19E5-4F8D-BC4A-12FAEED06FC5}" srcOrd="3" destOrd="0" presId="urn:microsoft.com/office/officeart/2018/2/layout/IconLabelList"/>
    <dgm:cxn modelId="{E511A011-43AC-4D95-B58E-8551868D00D9}" type="presParOf" srcId="{4888B8E9-5AF2-4DC1-963A-73C03815A69E}" destId="{470084B2-5A24-487B-A1A9-4983DC44C6A8}" srcOrd="4" destOrd="0" presId="urn:microsoft.com/office/officeart/2018/2/layout/IconLabelList"/>
    <dgm:cxn modelId="{C2AC72A2-70F2-438E-A681-5A73AB063781}" type="presParOf" srcId="{470084B2-5A24-487B-A1A9-4983DC44C6A8}" destId="{52068488-8DCE-4C7B-A651-CCAB38F5EE27}" srcOrd="0" destOrd="0" presId="urn:microsoft.com/office/officeart/2018/2/layout/IconLabelList"/>
    <dgm:cxn modelId="{6FC2E4DD-0EBE-4BB9-98C2-8F47A0132ED2}" type="presParOf" srcId="{470084B2-5A24-487B-A1A9-4983DC44C6A8}" destId="{BC4A5C89-B647-4134-BB47-C85D5EC97B63}" srcOrd="1" destOrd="0" presId="urn:microsoft.com/office/officeart/2018/2/layout/IconLabelList"/>
    <dgm:cxn modelId="{38CE9EBA-832A-4FCE-B153-5CFFD1CD03BE}" type="presParOf" srcId="{470084B2-5A24-487B-A1A9-4983DC44C6A8}" destId="{88122566-29D4-4945-A7DB-2A526BA91669}" srcOrd="2" destOrd="0" presId="urn:microsoft.com/office/officeart/2018/2/layout/IconLabelList"/>
    <dgm:cxn modelId="{45371371-E396-45D5-9A1B-EDB706E1B9FF}" type="presParOf" srcId="{4888B8E9-5AF2-4DC1-963A-73C03815A69E}" destId="{474AE665-18FD-4EE9-AB5F-49F224C253BB}" srcOrd="5" destOrd="0" presId="urn:microsoft.com/office/officeart/2018/2/layout/IconLabelList"/>
    <dgm:cxn modelId="{47B06F7C-B343-4042-A21B-865A297CBB81}" type="presParOf" srcId="{4888B8E9-5AF2-4DC1-963A-73C03815A69E}" destId="{BAC0484C-67B4-4273-BB2B-A9D0D0869925}" srcOrd="6" destOrd="0" presId="urn:microsoft.com/office/officeart/2018/2/layout/IconLabelList"/>
    <dgm:cxn modelId="{3A32BFBB-F79F-4F13-9968-B2D480495054}" type="presParOf" srcId="{BAC0484C-67B4-4273-BB2B-A9D0D0869925}" destId="{D8D747F1-7002-4834-885F-23D75B16102C}" srcOrd="0" destOrd="0" presId="urn:microsoft.com/office/officeart/2018/2/layout/IconLabelList"/>
    <dgm:cxn modelId="{19817456-74E7-4A18-BF41-C46993678B2F}" type="presParOf" srcId="{BAC0484C-67B4-4273-BB2B-A9D0D0869925}" destId="{C242645D-77E2-48F0-8F2D-B69579380607}" srcOrd="1" destOrd="0" presId="urn:microsoft.com/office/officeart/2018/2/layout/IconLabelList"/>
    <dgm:cxn modelId="{73C731CC-92F2-4FBD-A4D0-E107252E0302}" type="presParOf" srcId="{BAC0484C-67B4-4273-BB2B-A9D0D0869925}" destId="{AFA950D2-F901-4795-997D-7447D9E852B9}" srcOrd="2" destOrd="0" presId="urn:microsoft.com/office/officeart/2018/2/layout/IconLabelList"/>
    <dgm:cxn modelId="{445AD0CA-DE17-42C9-8ABD-4F1B469407FB}" type="presParOf" srcId="{4888B8E9-5AF2-4DC1-963A-73C03815A69E}" destId="{7744E696-743C-4BFF-A2B2-86FA304661EF}" srcOrd="7" destOrd="0" presId="urn:microsoft.com/office/officeart/2018/2/layout/IconLabelList"/>
    <dgm:cxn modelId="{3AED508F-AE9D-4264-8110-57455DD8DE57}" type="presParOf" srcId="{4888B8E9-5AF2-4DC1-963A-73C03815A69E}" destId="{9904591E-C6A9-45FA-8016-2080E067E95A}" srcOrd="8" destOrd="0" presId="urn:microsoft.com/office/officeart/2018/2/layout/IconLabelList"/>
    <dgm:cxn modelId="{3FC0FA2A-1EB3-4B52-86D2-A474DCC54722}" type="presParOf" srcId="{9904591E-C6A9-45FA-8016-2080E067E95A}" destId="{199A0F21-4C36-4C5F-8FB8-BD6C5DB082A7}" srcOrd="0" destOrd="0" presId="urn:microsoft.com/office/officeart/2018/2/layout/IconLabelList"/>
    <dgm:cxn modelId="{2A41FE14-F33F-4832-B954-C9C7551C3D0F}" type="presParOf" srcId="{9904591E-C6A9-45FA-8016-2080E067E95A}" destId="{D9FBB4D5-ACD9-4175-A964-DA7DCD4546BD}" srcOrd="1" destOrd="0" presId="urn:microsoft.com/office/officeart/2018/2/layout/IconLabelList"/>
    <dgm:cxn modelId="{E106915D-9159-4A95-A923-4DD80508BCBB}" type="presParOf" srcId="{9904591E-C6A9-45FA-8016-2080E067E95A}" destId="{64C50CE1-3463-4F39-B240-CE4B8C03F32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4729D-BA25-449C-8953-DC6394D9E74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F019D34-AD5B-4746-9552-753D4D36491C}">
      <dgm:prSet/>
      <dgm:spPr/>
      <dgm:t>
        <a:bodyPr/>
        <a:lstStyle/>
        <a:p>
          <a:pPr>
            <a:lnSpc>
              <a:spcPct val="100000"/>
            </a:lnSpc>
          </a:pPr>
          <a:r>
            <a:rPr lang="en-US"/>
            <a:t>General Fund currently needs $1 million more in property tax revenue compared to FY24 to balance, which is around a 1.25 mil increase</a:t>
          </a:r>
        </a:p>
      </dgm:t>
    </dgm:pt>
    <dgm:pt modelId="{F5D563AD-D1E1-43AC-BB17-697A9588C585}" type="parTrans" cxnId="{F14A7E55-B809-4B0B-B782-941FF2BAE023}">
      <dgm:prSet/>
      <dgm:spPr/>
      <dgm:t>
        <a:bodyPr/>
        <a:lstStyle/>
        <a:p>
          <a:endParaRPr lang="en-US"/>
        </a:p>
      </dgm:t>
    </dgm:pt>
    <dgm:pt modelId="{4807CE5C-F3B6-4C4E-8E41-92AA32F394B5}" type="sibTrans" cxnId="{F14A7E55-B809-4B0B-B782-941FF2BAE023}">
      <dgm:prSet/>
      <dgm:spPr/>
      <dgm:t>
        <a:bodyPr/>
        <a:lstStyle/>
        <a:p>
          <a:endParaRPr lang="en-US"/>
        </a:p>
      </dgm:t>
    </dgm:pt>
    <dgm:pt modelId="{4929CD09-8F27-45D9-8CFE-FF7B86532BD4}">
      <dgm:prSet/>
      <dgm:spPr/>
      <dgm:t>
        <a:bodyPr/>
        <a:lstStyle/>
        <a:p>
          <a:pPr>
            <a:lnSpc>
              <a:spcPct val="100000"/>
            </a:lnSpc>
          </a:pPr>
          <a:r>
            <a:rPr lang="en-US" dirty="0"/>
            <a:t>For the average taxpayer, this is an increase of $133</a:t>
          </a:r>
        </a:p>
      </dgm:t>
    </dgm:pt>
    <dgm:pt modelId="{2CDC7C51-E82F-4E0B-86D2-DAB3088C1AA1}" type="parTrans" cxnId="{9CB50166-0436-403F-8620-B213F4A1463D}">
      <dgm:prSet/>
      <dgm:spPr/>
      <dgm:t>
        <a:bodyPr/>
        <a:lstStyle/>
        <a:p>
          <a:endParaRPr lang="en-US"/>
        </a:p>
      </dgm:t>
    </dgm:pt>
    <dgm:pt modelId="{B98BB878-ECE0-4642-989C-912354239DC1}" type="sibTrans" cxnId="{9CB50166-0436-403F-8620-B213F4A1463D}">
      <dgm:prSet/>
      <dgm:spPr/>
      <dgm:t>
        <a:bodyPr/>
        <a:lstStyle/>
        <a:p>
          <a:endParaRPr lang="en-US"/>
        </a:p>
      </dgm:t>
    </dgm:pt>
    <dgm:pt modelId="{FF31BB25-F4B0-4874-873F-CB1E3C2A1B66}" type="pres">
      <dgm:prSet presAssocID="{2D84729D-BA25-449C-8953-DC6394D9E742}" presName="root" presStyleCnt="0">
        <dgm:presLayoutVars>
          <dgm:dir/>
          <dgm:resizeHandles val="exact"/>
        </dgm:presLayoutVars>
      </dgm:prSet>
      <dgm:spPr/>
    </dgm:pt>
    <dgm:pt modelId="{CA6D050F-A584-4F0D-9B2E-9D74B1D17566}" type="pres">
      <dgm:prSet presAssocID="{EF019D34-AD5B-4746-9552-753D4D36491C}" presName="compNode" presStyleCnt="0"/>
      <dgm:spPr/>
    </dgm:pt>
    <dgm:pt modelId="{E02EBF93-E484-4660-B575-E19A203E5DF5}" type="pres">
      <dgm:prSet presAssocID="{EF019D34-AD5B-4746-9552-753D4D3649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A8062CC7-EA77-44CA-9CA2-E4176019CD90}" type="pres">
      <dgm:prSet presAssocID="{EF019D34-AD5B-4746-9552-753D4D36491C}" presName="spaceRect" presStyleCnt="0"/>
      <dgm:spPr/>
    </dgm:pt>
    <dgm:pt modelId="{47E94B23-14C7-45D5-B52E-F605AFB4F910}" type="pres">
      <dgm:prSet presAssocID="{EF019D34-AD5B-4746-9552-753D4D36491C}" presName="textRect" presStyleLbl="revTx" presStyleIdx="0" presStyleCnt="2">
        <dgm:presLayoutVars>
          <dgm:chMax val="1"/>
          <dgm:chPref val="1"/>
        </dgm:presLayoutVars>
      </dgm:prSet>
      <dgm:spPr/>
    </dgm:pt>
    <dgm:pt modelId="{134301D8-5481-4203-ADC5-7290879A41B5}" type="pres">
      <dgm:prSet presAssocID="{4807CE5C-F3B6-4C4E-8E41-92AA32F394B5}" presName="sibTrans" presStyleCnt="0"/>
      <dgm:spPr/>
    </dgm:pt>
    <dgm:pt modelId="{713D89A2-4667-4B7A-B94A-3232A96AF30A}" type="pres">
      <dgm:prSet presAssocID="{4929CD09-8F27-45D9-8CFE-FF7B86532BD4}" presName="compNode" presStyleCnt="0"/>
      <dgm:spPr/>
    </dgm:pt>
    <dgm:pt modelId="{B5F44639-379B-4B45-AB4B-C61E75697046}" type="pres">
      <dgm:prSet presAssocID="{4929CD09-8F27-45D9-8CFE-FF7B86532B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uro"/>
        </a:ext>
      </dgm:extLst>
    </dgm:pt>
    <dgm:pt modelId="{748D3B6F-5FEF-4378-BB0B-D1A7BFDAA4C8}" type="pres">
      <dgm:prSet presAssocID="{4929CD09-8F27-45D9-8CFE-FF7B86532BD4}" presName="spaceRect" presStyleCnt="0"/>
      <dgm:spPr/>
    </dgm:pt>
    <dgm:pt modelId="{7DDF0D2A-85F3-42C8-A230-023415149DDD}" type="pres">
      <dgm:prSet presAssocID="{4929CD09-8F27-45D9-8CFE-FF7B86532BD4}" presName="textRect" presStyleLbl="revTx" presStyleIdx="1" presStyleCnt="2">
        <dgm:presLayoutVars>
          <dgm:chMax val="1"/>
          <dgm:chPref val="1"/>
        </dgm:presLayoutVars>
      </dgm:prSet>
      <dgm:spPr/>
    </dgm:pt>
  </dgm:ptLst>
  <dgm:cxnLst>
    <dgm:cxn modelId="{9CB50166-0436-403F-8620-B213F4A1463D}" srcId="{2D84729D-BA25-449C-8953-DC6394D9E742}" destId="{4929CD09-8F27-45D9-8CFE-FF7B86532BD4}" srcOrd="1" destOrd="0" parTransId="{2CDC7C51-E82F-4E0B-86D2-DAB3088C1AA1}" sibTransId="{B98BB878-ECE0-4642-989C-912354239DC1}"/>
    <dgm:cxn modelId="{F14A7E55-B809-4B0B-B782-941FF2BAE023}" srcId="{2D84729D-BA25-449C-8953-DC6394D9E742}" destId="{EF019D34-AD5B-4746-9552-753D4D36491C}" srcOrd="0" destOrd="0" parTransId="{F5D563AD-D1E1-43AC-BB17-697A9588C585}" sibTransId="{4807CE5C-F3B6-4C4E-8E41-92AA32F394B5}"/>
    <dgm:cxn modelId="{77CC277D-C00E-4842-A726-F674D503CE62}" type="presOf" srcId="{4929CD09-8F27-45D9-8CFE-FF7B86532BD4}" destId="{7DDF0D2A-85F3-42C8-A230-023415149DDD}" srcOrd="0" destOrd="0" presId="urn:microsoft.com/office/officeart/2018/2/layout/IconLabelList"/>
    <dgm:cxn modelId="{1A187E86-1538-4BB2-8830-8E4ED282C039}" type="presOf" srcId="{EF019D34-AD5B-4746-9552-753D4D36491C}" destId="{47E94B23-14C7-45D5-B52E-F605AFB4F910}" srcOrd="0" destOrd="0" presId="urn:microsoft.com/office/officeart/2018/2/layout/IconLabelList"/>
    <dgm:cxn modelId="{5ED4C597-A6DE-4A81-A192-41A58DEE13F2}" type="presOf" srcId="{2D84729D-BA25-449C-8953-DC6394D9E742}" destId="{FF31BB25-F4B0-4874-873F-CB1E3C2A1B66}" srcOrd="0" destOrd="0" presId="urn:microsoft.com/office/officeart/2018/2/layout/IconLabelList"/>
    <dgm:cxn modelId="{5FA618E8-C66D-4CEB-AAF4-C7C636477261}" type="presParOf" srcId="{FF31BB25-F4B0-4874-873F-CB1E3C2A1B66}" destId="{CA6D050F-A584-4F0D-9B2E-9D74B1D17566}" srcOrd="0" destOrd="0" presId="urn:microsoft.com/office/officeart/2018/2/layout/IconLabelList"/>
    <dgm:cxn modelId="{07C46013-6BA8-42C6-B6FF-66C686862185}" type="presParOf" srcId="{CA6D050F-A584-4F0D-9B2E-9D74B1D17566}" destId="{E02EBF93-E484-4660-B575-E19A203E5DF5}" srcOrd="0" destOrd="0" presId="urn:microsoft.com/office/officeart/2018/2/layout/IconLabelList"/>
    <dgm:cxn modelId="{3131F415-C7F3-4669-978B-41D282550544}" type="presParOf" srcId="{CA6D050F-A584-4F0D-9B2E-9D74B1D17566}" destId="{A8062CC7-EA77-44CA-9CA2-E4176019CD90}" srcOrd="1" destOrd="0" presId="urn:microsoft.com/office/officeart/2018/2/layout/IconLabelList"/>
    <dgm:cxn modelId="{1431420C-43A8-45A2-9920-1C4F99AC2BED}" type="presParOf" srcId="{CA6D050F-A584-4F0D-9B2E-9D74B1D17566}" destId="{47E94B23-14C7-45D5-B52E-F605AFB4F910}" srcOrd="2" destOrd="0" presId="urn:microsoft.com/office/officeart/2018/2/layout/IconLabelList"/>
    <dgm:cxn modelId="{29B26D80-95AE-4814-912B-C7E5A5B0A4CF}" type="presParOf" srcId="{FF31BB25-F4B0-4874-873F-CB1E3C2A1B66}" destId="{134301D8-5481-4203-ADC5-7290879A41B5}" srcOrd="1" destOrd="0" presId="urn:microsoft.com/office/officeart/2018/2/layout/IconLabelList"/>
    <dgm:cxn modelId="{D5A6768F-67A0-44A0-B0B9-9FF5016D1259}" type="presParOf" srcId="{FF31BB25-F4B0-4874-873F-CB1E3C2A1B66}" destId="{713D89A2-4667-4B7A-B94A-3232A96AF30A}" srcOrd="2" destOrd="0" presId="urn:microsoft.com/office/officeart/2018/2/layout/IconLabelList"/>
    <dgm:cxn modelId="{6CF951A5-5CA5-47D1-89DF-4EC8E75580E0}" type="presParOf" srcId="{713D89A2-4667-4B7A-B94A-3232A96AF30A}" destId="{B5F44639-379B-4B45-AB4B-C61E75697046}" srcOrd="0" destOrd="0" presId="urn:microsoft.com/office/officeart/2018/2/layout/IconLabelList"/>
    <dgm:cxn modelId="{27183011-8FFB-441C-9EEF-F9D85594A9B7}" type="presParOf" srcId="{713D89A2-4667-4B7A-B94A-3232A96AF30A}" destId="{748D3B6F-5FEF-4378-BB0B-D1A7BFDAA4C8}" srcOrd="1" destOrd="0" presId="urn:microsoft.com/office/officeart/2018/2/layout/IconLabelList"/>
    <dgm:cxn modelId="{3017B5C2-DF67-4438-9378-DC561B98C0E2}" type="presParOf" srcId="{713D89A2-4667-4B7A-B94A-3232A96AF30A}" destId="{7DDF0D2A-85F3-42C8-A230-023415149DD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B7528-C9B9-4CDA-A99C-CE542694018B}"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9175EFB-4B30-4763-B926-01DB987E075A}">
      <dgm:prSet/>
      <dgm:spPr/>
      <dgm:t>
        <a:bodyPr/>
        <a:lstStyle/>
        <a:p>
          <a:r>
            <a:rPr lang="en-US" dirty="0"/>
            <a:t>The Capital Improvement Plan (CIP) provides a long term roadmap for Town capital expenditures so that the Town can plan in advance for how to pay for them.</a:t>
          </a:r>
        </a:p>
      </dgm:t>
    </dgm:pt>
    <dgm:pt modelId="{54E39815-D4E2-4E1B-BC17-F62145D14C4B}" type="parTrans" cxnId="{EB78D23D-0D2D-4888-95E9-BA320CF547F4}">
      <dgm:prSet/>
      <dgm:spPr/>
      <dgm:t>
        <a:bodyPr/>
        <a:lstStyle/>
        <a:p>
          <a:endParaRPr lang="en-US"/>
        </a:p>
      </dgm:t>
    </dgm:pt>
    <dgm:pt modelId="{2FE47877-9AD0-46FD-AC7D-6F56D74192D5}" type="sibTrans" cxnId="{EB78D23D-0D2D-4888-95E9-BA320CF547F4}">
      <dgm:prSet/>
      <dgm:spPr/>
      <dgm:t>
        <a:bodyPr/>
        <a:lstStyle/>
        <a:p>
          <a:endParaRPr lang="en-US"/>
        </a:p>
      </dgm:t>
    </dgm:pt>
    <dgm:pt modelId="{BAE25D97-EF29-48F7-B8C7-3B913653C6D1}">
      <dgm:prSet/>
      <dgm:spPr/>
      <dgm:t>
        <a:bodyPr/>
        <a:lstStyle/>
        <a:p>
          <a:r>
            <a:rPr lang="en-US" dirty="0"/>
            <a:t>Capital expenditures are defined as any item that costs more than $25,000 (on its own or in aggregate) AND has a useful life greater than one year.</a:t>
          </a:r>
        </a:p>
      </dgm:t>
    </dgm:pt>
    <dgm:pt modelId="{996AB5C5-4DD7-4B32-8757-161761D76907}" type="parTrans" cxnId="{CD96F2BA-DCEE-4323-B7A4-9E32E20F0DFE}">
      <dgm:prSet/>
      <dgm:spPr/>
      <dgm:t>
        <a:bodyPr/>
        <a:lstStyle/>
        <a:p>
          <a:endParaRPr lang="en-US"/>
        </a:p>
      </dgm:t>
    </dgm:pt>
    <dgm:pt modelId="{58B76609-EF84-4A35-891B-F4031A944AFB}" type="sibTrans" cxnId="{CD96F2BA-DCEE-4323-B7A4-9E32E20F0DFE}">
      <dgm:prSet/>
      <dgm:spPr/>
      <dgm:t>
        <a:bodyPr/>
        <a:lstStyle/>
        <a:p>
          <a:endParaRPr lang="en-US"/>
        </a:p>
      </dgm:t>
    </dgm:pt>
    <dgm:pt modelId="{289089C4-6E02-4BB4-9178-AE33FE3B5CC7}">
      <dgm:prSet/>
      <dgm:spPr/>
      <dgm:t>
        <a:bodyPr/>
        <a:lstStyle/>
        <a:p>
          <a:r>
            <a:rPr lang="en-US" dirty="0"/>
            <a:t>This plan is presented on a 5 year model per Town Charter.</a:t>
          </a:r>
        </a:p>
      </dgm:t>
    </dgm:pt>
    <dgm:pt modelId="{0BAF52ED-A7AD-41C3-BC29-74662FF4D046}" type="parTrans" cxnId="{58AF2183-02BB-42AC-9300-CFDF88CCA0FF}">
      <dgm:prSet/>
      <dgm:spPr/>
      <dgm:t>
        <a:bodyPr/>
        <a:lstStyle/>
        <a:p>
          <a:endParaRPr lang="en-US"/>
        </a:p>
      </dgm:t>
    </dgm:pt>
    <dgm:pt modelId="{DBC22BA1-06F0-4E1F-B14F-D7BDACECE799}" type="sibTrans" cxnId="{58AF2183-02BB-42AC-9300-CFDF88CCA0FF}">
      <dgm:prSet/>
      <dgm:spPr/>
      <dgm:t>
        <a:bodyPr/>
        <a:lstStyle/>
        <a:p>
          <a:endParaRPr lang="en-US"/>
        </a:p>
      </dgm:t>
    </dgm:pt>
    <dgm:pt modelId="{7A06AB07-EF29-42DD-B256-1218C3AB884B}">
      <dgm:prSet/>
      <dgm:spPr/>
      <dgm:t>
        <a:bodyPr/>
        <a:lstStyle/>
        <a:p>
          <a:r>
            <a:rPr lang="en-US"/>
            <a:t>In addition to the 5 year plan forecasts, this report includes estimated annual cost of operating and maintaining vehicles and equipment, as well as the current mileage of those vehicles.</a:t>
          </a:r>
          <a:endParaRPr lang="en-US" dirty="0"/>
        </a:p>
      </dgm:t>
    </dgm:pt>
    <dgm:pt modelId="{43E1F169-D779-4B81-B68B-5E5DB9F17F20}" type="parTrans" cxnId="{24BD6D2B-5E7E-424A-B6C5-891B86547BB6}">
      <dgm:prSet/>
      <dgm:spPr/>
      <dgm:t>
        <a:bodyPr/>
        <a:lstStyle/>
        <a:p>
          <a:endParaRPr lang="en-US"/>
        </a:p>
      </dgm:t>
    </dgm:pt>
    <dgm:pt modelId="{CC9BB0DA-7B7B-4FFD-88DE-89D46858B929}" type="sibTrans" cxnId="{24BD6D2B-5E7E-424A-B6C5-891B86547BB6}">
      <dgm:prSet/>
      <dgm:spPr/>
      <dgm:t>
        <a:bodyPr/>
        <a:lstStyle/>
        <a:p>
          <a:endParaRPr lang="en-US"/>
        </a:p>
      </dgm:t>
    </dgm:pt>
    <dgm:pt modelId="{FDE80C3F-136A-44ED-BF66-9190837B2F5A}" type="pres">
      <dgm:prSet presAssocID="{776B7528-C9B9-4CDA-A99C-CE542694018B}" presName="linear" presStyleCnt="0">
        <dgm:presLayoutVars>
          <dgm:animLvl val="lvl"/>
          <dgm:resizeHandles val="exact"/>
        </dgm:presLayoutVars>
      </dgm:prSet>
      <dgm:spPr/>
    </dgm:pt>
    <dgm:pt modelId="{033C3E99-2DBF-411A-9D2B-B6997937BD55}" type="pres">
      <dgm:prSet presAssocID="{99175EFB-4B30-4763-B926-01DB987E075A}" presName="parentText" presStyleLbl="node1" presStyleIdx="0" presStyleCnt="4">
        <dgm:presLayoutVars>
          <dgm:chMax val="0"/>
          <dgm:bulletEnabled val="1"/>
        </dgm:presLayoutVars>
      </dgm:prSet>
      <dgm:spPr/>
    </dgm:pt>
    <dgm:pt modelId="{111E50F9-0715-4813-A71C-56EC622B57DB}" type="pres">
      <dgm:prSet presAssocID="{2FE47877-9AD0-46FD-AC7D-6F56D74192D5}" presName="spacer" presStyleCnt="0"/>
      <dgm:spPr/>
    </dgm:pt>
    <dgm:pt modelId="{15361F28-8BAB-4D7A-8B88-64D33AA6854C}" type="pres">
      <dgm:prSet presAssocID="{BAE25D97-EF29-48F7-B8C7-3B913653C6D1}" presName="parentText" presStyleLbl="node1" presStyleIdx="1" presStyleCnt="4">
        <dgm:presLayoutVars>
          <dgm:chMax val="0"/>
          <dgm:bulletEnabled val="1"/>
        </dgm:presLayoutVars>
      </dgm:prSet>
      <dgm:spPr/>
    </dgm:pt>
    <dgm:pt modelId="{524FE614-0C9B-4DC2-B1D4-BF16B5C3DD34}" type="pres">
      <dgm:prSet presAssocID="{58B76609-EF84-4A35-891B-F4031A944AFB}" presName="spacer" presStyleCnt="0"/>
      <dgm:spPr/>
    </dgm:pt>
    <dgm:pt modelId="{DA765297-A301-420E-AB31-67A0AB696FE8}" type="pres">
      <dgm:prSet presAssocID="{289089C4-6E02-4BB4-9178-AE33FE3B5CC7}" presName="parentText" presStyleLbl="node1" presStyleIdx="2" presStyleCnt="4">
        <dgm:presLayoutVars>
          <dgm:chMax val="0"/>
          <dgm:bulletEnabled val="1"/>
        </dgm:presLayoutVars>
      </dgm:prSet>
      <dgm:spPr/>
    </dgm:pt>
    <dgm:pt modelId="{2E98B39F-5375-468F-B1DE-34C26CC330DF}" type="pres">
      <dgm:prSet presAssocID="{DBC22BA1-06F0-4E1F-B14F-D7BDACECE799}" presName="spacer" presStyleCnt="0"/>
      <dgm:spPr/>
    </dgm:pt>
    <dgm:pt modelId="{754B1D43-D14A-4FA0-9F20-05B71A0F1707}" type="pres">
      <dgm:prSet presAssocID="{7A06AB07-EF29-42DD-B256-1218C3AB884B}" presName="parentText" presStyleLbl="node1" presStyleIdx="3" presStyleCnt="4">
        <dgm:presLayoutVars>
          <dgm:chMax val="0"/>
          <dgm:bulletEnabled val="1"/>
        </dgm:presLayoutVars>
      </dgm:prSet>
      <dgm:spPr/>
    </dgm:pt>
  </dgm:ptLst>
  <dgm:cxnLst>
    <dgm:cxn modelId="{24BD6D2B-5E7E-424A-B6C5-891B86547BB6}" srcId="{776B7528-C9B9-4CDA-A99C-CE542694018B}" destId="{7A06AB07-EF29-42DD-B256-1218C3AB884B}" srcOrd="3" destOrd="0" parTransId="{43E1F169-D779-4B81-B68B-5E5DB9F17F20}" sibTransId="{CC9BB0DA-7B7B-4FFD-88DE-89D46858B929}"/>
    <dgm:cxn modelId="{EB78D23D-0D2D-4888-95E9-BA320CF547F4}" srcId="{776B7528-C9B9-4CDA-A99C-CE542694018B}" destId="{99175EFB-4B30-4763-B926-01DB987E075A}" srcOrd="0" destOrd="0" parTransId="{54E39815-D4E2-4E1B-BC17-F62145D14C4B}" sibTransId="{2FE47877-9AD0-46FD-AC7D-6F56D74192D5}"/>
    <dgm:cxn modelId="{89FFCA68-10D0-4A5D-B164-4D486A1D8277}" type="presOf" srcId="{99175EFB-4B30-4763-B926-01DB987E075A}" destId="{033C3E99-2DBF-411A-9D2B-B6997937BD55}" srcOrd="0" destOrd="0" presId="urn:microsoft.com/office/officeart/2005/8/layout/vList2"/>
    <dgm:cxn modelId="{FD889D58-3CCF-4BF0-AB9B-7547B84CE9C5}" type="presOf" srcId="{776B7528-C9B9-4CDA-A99C-CE542694018B}" destId="{FDE80C3F-136A-44ED-BF66-9190837B2F5A}" srcOrd="0" destOrd="0" presId="urn:microsoft.com/office/officeart/2005/8/layout/vList2"/>
    <dgm:cxn modelId="{2F312E7E-E697-406A-8705-4279981F7A81}" type="presOf" srcId="{289089C4-6E02-4BB4-9178-AE33FE3B5CC7}" destId="{DA765297-A301-420E-AB31-67A0AB696FE8}" srcOrd="0" destOrd="0" presId="urn:microsoft.com/office/officeart/2005/8/layout/vList2"/>
    <dgm:cxn modelId="{58AF2183-02BB-42AC-9300-CFDF88CCA0FF}" srcId="{776B7528-C9B9-4CDA-A99C-CE542694018B}" destId="{289089C4-6E02-4BB4-9178-AE33FE3B5CC7}" srcOrd="2" destOrd="0" parTransId="{0BAF52ED-A7AD-41C3-BC29-74662FF4D046}" sibTransId="{DBC22BA1-06F0-4E1F-B14F-D7BDACECE799}"/>
    <dgm:cxn modelId="{CD96F2BA-DCEE-4323-B7A4-9E32E20F0DFE}" srcId="{776B7528-C9B9-4CDA-A99C-CE542694018B}" destId="{BAE25D97-EF29-48F7-B8C7-3B913653C6D1}" srcOrd="1" destOrd="0" parTransId="{996AB5C5-4DD7-4B32-8757-161761D76907}" sibTransId="{58B76609-EF84-4A35-891B-F4031A944AFB}"/>
    <dgm:cxn modelId="{B42265E0-33A5-454E-AC79-555B3A18C31A}" type="presOf" srcId="{7A06AB07-EF29-42DD-B256-1218C3AB884B}" destId="{754B1D43-D14A-4FA0-9F20-05B71A0F1707}" srcOrd="0" destOrd="0" presId="urn:microsoft.com/office/officeart/2005/8/layout/vList2"/>
    <dgm:cxn modelId="{3B1652F4-7A2C-4901-AD5F-9AE18F5E2E52}" type="presOf" srcId="{BAE25D97-EF29-48F7-B8C7-3B913653C6D1}" destId="{15361F28-8BAB-4D7A-8B88-64D33AA6854C}" srcOrd="0" destOrd="0" presId="urn:microsoft.com/office/officeart/2005/8/layout/vList2"/>
    <dgm:cxn modelId="{C76CC21C-4F86-4C51-8ACF-2093CFA75DF9}" type="presParOf" srcId="{FDE80C3F-136A-44ED-BF66-9190837B2F5A}" destId="{033C3E99-2DBF-411A-9D2B-B6997937BD55}" srcOrd="0" destOrd="0" presId="urn:microsoft.com/office/officeart/2005/8/layout/vList2"/>
    <dgm:cxn modelId="{FB5CE807-E3B4-4077-8246-8CA9846082EC}" type="presParOf" srcId="{FDE80C3F-136A-44ED-BF66-9190837B2F5A}" destId="{111E50F9-0715-4813-A71C-56EC622B57DB}" srcOrd="1" destOrd="0" presId="urn:microsoft.com/office/officeart/2005/8/layout/vList2"/>
    <dgm:cxn modelId="{3D6835C0-B2C5-47EA-9F97-B253567BF1EF}" type="presParOf" srcId="{FDE80C3F-136A-44ED-BF66-9190837B2F5A}" destId="{15361F28-8BAB-4D7A-8B88-64D33AA6854C}" srcOrd="2" destOrd="0" presId="urn:microsoft.com/office/officeart/2005/8/layout/vList2"/>
    <dgm:cxn modelId="{1244778A-913D-477E-90FF-A6899931B266}" type="presParOf" srcId="{FDE80C3F-136A-44ED-BF66-9190837B2F5A}" destId="{524FE614-0C9B-4DC2-B1D4-BF16B5C3DD34}" srcOrd="3" destOrd="0" presId="urn:microsoft.com/office/officeart/2005/8/layout/vList2"/>
    <dgm:cxn modelId="{ED526EFB-5F98-4233-AB41-3A83853D9A18}" type="presParOf" srcId="{FDE80C3F-136A-44ED-BF66-9190837B2F5A}" destId="{DA765297-A301-420E-AB31-67A0AB696FE8}" srcOrd="4" destOrd="0" presId="urn:microsoft.com/office/officeart/2005/8/layout/vList2"/>
    <dgm:cxn modelId="{8D0679A4-C464-445A-B3B6-6C6EBAD9A192}" type="presParOf" srcId="{FDE80C3F-136A-44ED-BF66-9190837B2F5A}" destId="{2E98B39F-5375-468F-B1DE-34C26CC330DF}" srcOrd="5" destOrd="0" presId="urn:microsoft.com/office/officeart/2005/8/layout/vList2"/>
    <dgm:cxn modelId="{D767EBC6-5DF2-4EE9-9A13-54040BF678F0}" type="presParOf" srcId="{FDE80C3F-136A-44ED-BF66-9190837B2F5A}" destId="{754B1D43-D14A-4FA0-9F20-05B71A0F1707}"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4F501F-C8D3-4FBA-AD34-083CCD9669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68BB74-A050-42D8-B18C-8B41748400C7}">
      <dgm:prSet/>
      <dgm:spPr/>
      <dgm:t>
        <a:bodyPr/>
        <a:lstStyle/>
        <a:p>
          <a:r>
            <a:rPr lang="en-US"/>
            <a:t>Special revenues and reserves are either revenues the Town has received that must be used for a specific purpose (such as grants or donations), or money set aside for a specific use (such as saving up for a capital project)</a:t>
          </a:r>
        </a:p>
      </dgm:t>
    </dgm:pt>
    <dgm:pt modelId="{36BC96A2-8535-479B-8F6E-7641E9A18F77}" type="parTrans" cxnId="{3CAA527C-2562-4905-960F-02C9FB2EF0C7}">
      <dgm:prSet/>
      <dgm:spPr/>
      <dgm:t>
        <a:bodyPr/>
        <a:lstStyle/>
        <a:p>
          <a:endParaRPr lang="en-US"/>
        </a:p>
      </dgm:t>
    </dgm:pt>
    <dgm:pt modelId="{FC26DCEC-38FF-4211-8F43-22B90A53492C}" type="sibTrans" cxnId="{3CAA527C-2562-4905-960F-02C9FB2EF0C7}">
      <dgm:prSet/>
      <dgm:spPr/>
      <dgm:t>
        <a:bodyPr/>
        <a:lstStyle/>
        <a:p>
          <a:endParaRPr lang="en-US"/>
        </a:p>
      </dgm:t>
    </dgm:pt>
    <dgm:pt modelId="{D2C14A01-79DF-4EDF-8247-991C868F664E}">
      <dgm:prSet/>
      <dgm:spPr/>
      <dgm:t>
        <a:bodyPr/>
        <a:lstStyle/>
        <a:p>
          <a:r>
            <a:rPr lang="en-US"/>
            <a:t>The Town did not previously budget these funds;</a:t>
          </a:r>
        </a:p>
      </dgm:t>
    </dgm:pt>
    <dgm:pt modelId="{0D9B22A0-F943-4F5B-BB50-2D0EC37EE6F8}" type="parTrans" cxnId="{D07E2628-B4C8-402E-8D37-75AD7A7981BC}">
      <dgm:prSet/>
      <dgm:spPr/>
      <dgm:t>
        <a:bodyPr/>
        <a:lstStyle/>
        <a:p>
          <a:endParaRPr lang="en-US"/>
        </a:p>
      </dgm:t>
    </dgm:pt>
    <dgm:pt modelId="{98C17094-5A97-4EC5-AA83-0F75CB4CBC64}" type="sibTrans" cxnId="{D07E2628-B4C8-402E-8D37-75AD7A7981BC}">
      <dgm:prSet/>
      <dgm:spPr/>
      <dgm:t>
        <a:bodyPr/>
        <a:lstStyle/>
        <a:p>
          <a:endParaRPr lang="en-US"/>
        </a:p>
      </dgm:t>
    </dgm:pt>
    <dgm:pt modelId="{F50E9A40-1F2B-49AD-9037-755132D37DD5}">
      <dgm:prSet/>
      <dgm:spPr/>
      <dgm:t>
        <a:bodyPr/>
        <a:lstStyle/>
        <a:p>
          <a:r>
            <a:rPr lang="en-US" dirty="0"/>
            <a:t>Work is still ongoing to validate the balances and purposes of these funds, but data currently available is provided; goal is to make greater use of these monies to offset taxpayer funding needed;</a:t>
          </a:r>
        </a:p>
      </dgm:t>
    </dgm:pt>
    <dgm:pt modelId="{7A1805E0-479B-4C9F-B489-53C08FBE7C1F}" type="parTrans" cxnId="{58F538D7-722F-4338-A638-20C4CF0C8488}">
      <dgm:prSet/>
      <dgm:spPr/>
      <dgm:t>
        <a:bodyPr/>
        <a:lstStyle/>
        <a:p>
          <a:endParaRPr lang="en-US"/>
        </a:p>
      </dgm:t>
    </dgm:pt>
    <dgm:pt modelId="{9BA5875D-4F93-4E46-9338-98E412A4D9C9}" type="sibTrans" cxnId="{58F538D7-722F-4338-A638-20C4CF0C8488}">
      <dgm:prSet/>
      <dgm:spPr/>
      <dgm:t>
        <a:bodyPr/>
        <a:lstStyle/>
        <a:p>
          <a:endParaRPr lang="en-US"/>
        </a:p>
      </dgm:t>
    </dgm:pt>
    <dgm:pt modelId="{E1593193-914F-41A4-B4FA-2E3634682375}" type="pres">
      <dgm:prSet presAssocID="{A84F501F-C8D3-4FBA-AD34-083CCD9669E9}" presName="root" presStyleCnt="0">
        <dgm:presLayoutVars>
          <dgm:dir/>
          <dgm:resizeHandles val="exact"/>
        </dgm:presLayoutVars>
      </dgm:prSet>
      <dgm:spPr/>
    </dgm:pt>
    <dgm:pt modelId="{025D1B66-1C45-4761-93B5-441DF4CE020E}" type="pres">
      <dgm:prSet presAssocID="{6B68BB74-A050-42D8-B18C-8B41748400C7}" presName="compNode" presStyleCnt="0"/>
      <dgm:spPr/>
    </dgm:pt>
    <dgm:pt modelId="{22474EBE-B5A1-4E18-9C6B-08BEC89327AF}" type="pres">
      <dgm:prSet presAssocID="{6B68BB74-A050-42D8-B18C-8B41748400C7}" presName="bgRect" presStyleLbl="bgShp" presStyleIdx="0" presStyleCnt="3"/>
      <dgm:spPr/>
    </dgm:pt>
    <dgm:pt modelId="{18EF18E3-30E5-4986-B0F7-2745AD4AF08D}" type="pres">
      <dgm:prSet presAssocID="{6B68BB74-A050-42D8-B18C-8B41748400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8F79131-5580-402C-9C5A-AEFEA5DBD379}" type="pres">
      <dgm:prSet presAssocID="{6B68BB74-A050-42D8-B18C-8B41748400C7}" presName="spaceRect" presStyleCnt="0"/>
      <dgm:spPr/>
    </dgm:pt>
    <dgm:pt modelId="{6D34427B-519F-490B-8B2C-9AB42D0E5ECC}" type="pres">
      <dgm:prSet presAssocID="{6B68BB74-A050-42D8-B18C-8B41748400C7}" presName="parTx" presStyleLbl="revTx" presStyleIdx="0" presStyleCnt="3">
        <dgm:presLayoutVars>
          <dgm:chMax val="0"/>
          <dgm:chPref val="0"/>
        </dgm:presLayoutVars>
      </dgm:prSet>
      <dgm:spPr/>
    </dgm:pt>
    <dgm:pt modelId="{60E4DC29-C1AB-4DB4-99EE-BF0050949F57}" type="pres">
      <dgm:prSet presAssocID="{FC26DCEC-38FF-4211-8F43-22B90A53492C}" presName="sibTrans" presStyleCnt="0"/>
      <dgm:spPr/>
    </dgm:pt>
    <dgm:pt modelId="{808F76D7-77C9-4FD5-931D-EC4373678D03}" type="pres">
      <dgm:prSet presAssocID="{D2C14A01-79DF-4EDF-8247-991C868F664E}" presName="compNode" presStyleCnt="0"/>
      <dgm:spPr/>
    </dgm:pt>
    <dgm:pt modelId="{8149768F-A269-407A-A98B-6A8F84C95C0D}" type="pres">
      <dgm:prSet presAssocID="{D2C14A01-79DF-4EDF-8247-991C868F664E}" presName="bgRect" presStyleLbl="bgShp" presStyleIdx="1" presStyleCnt="3"/>
      <dgm:spPr/>
    </dgm:pt>
    <dgm:pt modelId="{AAF08DD2-2709-4E4A-88BA-9CBFBE912DC9}" type="pres">
      <dgm:prSet presAssocID="{D2C14A01-79DF-4EDF-8247-991C868F66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9AB36576-7693-4415-ADAA-B152178110BA}" type="pres">
      <dgm:prSet presAssocID="{D2C14A01-79DF-4EDF-8247-991C868F664E}" presName="spaceRect" presStyleCnt="0"/>
      <dgm:spPr/>
    </dgm:pt>
    <dgm:pt modelId="{07538212-13BF-4AAF-B103-C195132B17D1}" type="pres">
      <dgm:prSet presAssocID="{D2C14A01-79DF-4EDF-8247-991C868F664E}" presName="parTx" presStyleLbl="revTx" presStyleIdx="1" presStyleCnt="3">
        <dgm:presLayoutVars>
          <dgm:chMax val="0"/>
          <dgm:chPref val="0"/>
        </dgm:presLayoutVars>
      </dgm:prSet>
      <dgm:spPr/>
    </dgm:pt>
    <dgm:pt modelId="{B624239F-88A3-4273-8D76-430A38EEC094}" type="pres">
      <dgm:prSet presAssocID="{98C17094-5A97-4EC5-AA83-0F75CB4CBC64}" presName="sibTrans" presStyleCnt="0"/>
      <dgm:spPr/>
    </dgm:pt>
    <dgm:pt modelId="{4BAD19E8-0853-4919-BACB-685E03BF84A5}" type="pres">
      <dgm:prSet presAssocID="{F50E9A40-1F2B-49AD-9037-755132D37DD5}" presName="compNode" presStyleCnt="0"/>
      <dgm:spPr/>
    </dgm:pt>
    <dgm:pt modelId="{DE90C388-DB1E-49FF-81F8-0A43E351541B}" type="pres">
      <dgm:prSet presAssocID="{F50E9A40-1F2B-49AD-9037-755132D37DD5}" presName="bgRect" presStyleLbl="bgShp" presStyleIdx="2" presStyleCnt="3"/>
      <dgm:spPr/>
    </dgm:pt>
    <dgm:pt modelId="{42D22AC0-93FD-47D1-9BC2-F791CE6DDD8F}" type="pres">
      <dgm:prSet presAssocID="{F50E9A40-1F2B-49AD-9037-755132D37D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22C9B5B7-BC86-43C9-AC79-8379B7DD6F12}" type="pres">
      <dgm:prSet presAssocID="{F50E9A40-1F2B-49AD-9037-755132D37DD5}" presName="spaceRect" presStyleCnt="0"/>
      <dgm:spPr/>
    </dgm:pt>
    <dgm:pt modelId="{177DEB14-5DE1-4081-931F-2EAC6936E26A}" type="pres">
      <dgm:prSet presAssocID="{F50E9A40-1F2B-49AD-9037-755132D37DD5}" presName="parTx" presStyleLbl="revTx" presStyleIdx="2" presStyleCnt="3">
        <dgm:presLayoutVars>
          <dgm:chMax val="0"/>
          <dgm:chPref val="0"/>
        </dgm:presLayoutVars>
      </dgm:prSet>
      <dgm:spPr/>
    </dgm:pt>
  </dgm:ptLst>
  <dgm:cxnLst>
    <dgm:cxn modelId="{22BF0923-4501-41C8-B878-DF6AD9665A66}" type="presOf" srcId="{6B68BB74-A050-42D8-B18C-8B41748400C7}" destId="{6D34427B-519F-490B-8B2C-9AB42D0E5ECC}" srcOrd="0" destOrd="0" presId="urn:microsoft.com/office/officeart/2018/2/layout/IconVerticalSolidList"/>
    <dgm:cxn modelId="{D07E2628-B4C8-402E-8D37-75AD7A7981BC}" srcId="{A84F501F-C8D3-4FBA-AD34-083CCD9669E9}" destId="{D2C14A01-79DF-4EDF-8247-991C868F664E}" srcOrd="1" destOrd="0" parTransId="{0D9B22A0-F943-4F5B-BB50-2D0EC37EE6F8}" sibTransId="{98C17094-5A97-4EC5-AA83-0F75CB4CBC64}"/>
    <dgm:cxn modelId="{3CAA527C-2562-4905-960F-02C9FB2EF0C7}" srcId="{A84F501F-C8D3-4FBA-AD34-083CCD9669E9}" destId="{6B68BB74-A050-42D8-B18C-8B41748400C7}" srcOrd="0" destOrd="0" parTransId="{36BC96A2-8535-479B-8F6E-7641E9A18F77}" sibTransId="{FC26DCEC-38FF-4211-8F43-22B90A53492C}"/>
    <dgm:cxn modelId="{23FFCEB3-0442-4282-AF2C-9BC8B6FE4CEE}" type="presOf" srcId="{D2C14A01-79DF-4EDF-8247-991C868F664E}" destId="{07538212-13BF-4AAF-B103-C195132B17D1}" srcOrd="0" destOrd="0" presId="urn:microsoft.com/office/officeart/2018/2/layout/IconVerticalSolidList"/>
    <dgm:cxn modelId="{58F538D7-722F-4338-A638-20C4CF0C8488}" srcId="{A84F501F-C8D3-4FBA-AD34-083CCD9669E9}" destId="{F50E9A40-1F2B-49AD-9037-755132D37DD5}" srcOrd="2" destOrd="0" parTransId="{7A1805E0-479B-4C9F-B489-53C08FBE7C1F}" sibTransId="{9BA5875D-4F93-4E46-9338-98E412A4D9C9}"/>
    <dgm:cxn modelId="{84446FE7-2389-48AA-AB7C-77F68C576CDA}" type="presOf" srcId="{A84F501F-C8D3-4FBA-AD34-083CCD9669E9}" destId="{E1593193-914F-41A4-B4FA-2E3634682375}" srcOrd="0" destOrd="0" presId="urn:microsoft.com/office/officeart/2018/2/layout/IconVerticalSolidList"/>
    <dgm:cxn modelId="{AE65B5E8-D39E-4E50-90A9-6470D10C51C0}" type="presOf" srcId="{F50E9A40-1F2B-49AD-9037-755132D37DD5}" destId="{177DEB14-5DE1-4081-931F-2EAC6936E26A}" srcOrd="0" destOrd="0" presId="urn:microsoft.com/office/officeart/2018/2/layout/IconVerticalSolidList"/>
    <dgm:cxn modelId="{B2D1180D-D4CF-4622-AFD9-37929721073F}" type="presParOf" srcId="{E1593193-914F-41A4-B4FA-2E3634682375}" destId="{025D1B66-1C45-4761-93B5-441DF4CE020E}" srcOrd="0" destOrd="0" presId="urn:microsoft.com/office/officeart/2018/2/layout/IconVerticalSolidList"/>
    <dgm:cxn modelId="{4719877E-DCF9-4C56-99A3-9704A7DB5152}" type="presParOf" srcId="{025D1B66-1C45-4761-93B5-441DF4CE020E}" destId="{22474EBE-B5A1-4E18-9C6B-08BEC89327AF}" srcOrd="0" destOrd="0" presId="urn:microsoft.com/office/officeart/2018/2/layout/IconVerticalSolidList"/>
    <dgm:cxn modelId="{F4AD59F1-9374-454F-B4AB-507E28D7F809}" type="presParOf" srcId="{025D1B66-1C45-4761-93B5-441DF4CE020E}" destId="{18EF18E3-30E5-4986-B0F7-2745AD4AF08D}" srcOrd="1" destOrd="0" presId="urn:microsoft.com/office/officeart/2018/2/layout/IconVerticalSolidList"/>
    <dgm:cxn modelId="{FE7797E8-D641-4BB9-A711-712D40B72FBA}" type="presParOf" srcId="{025D1B66-1C45-4761-93B5-441DF4CE020E}" destId="{18F79131-5580-402C-9C5A-AEFEA5DBD379}" srcOrd="2" destOrd="0" presId="urn:microsoft.com/office/officeart/2018/2/layout/IconVerticalSolidList"/>
    <dgm:cxn modelId="{DF12206B-E37C-46D0-9091-2FA485ACF729}" type="presParOf" srcId="{025D1B66-1C45-4761-93B5-441DF4CE020E}" destId="{6D34427B-519F-490B-8B2C-9AB42D0E5ECC}" srcOrd="3" destOrd="0" presId="urn:microsoft.com/office/officeart/2018/2/layout/IconVerticalSolidList"/>
    <dgm:cxn modelId="{1FA9EBBE-9609-40A7-9799-C23647BFDD29}" type="presParOf" srcId="{E1593193-914F-41A4-B4FA-2E3634682375}" destId="{60E4DC29-C1AB-4DB4-99EE-BF0050949F57}" srcOrd="1" destOrd="0" presId="urn:microsoft.com/office/officeart/2018/2/layout/IconVerticalSolidList"/>
    <dgm:cxn modelId="{34AF5FC3-BE72-4243-AD5B-F973705C7440}" type="presParOf" srcId="{E1593193-914F-41A4-B4FA-2E3634682375}" destId="{808F76D7-77C9-4FD5-931D-EC4373678D03}" srcOrd="2" destOrd="0" presId="urn:microsoft.com/office/officeart/2018/2/layout/IconVerticalSolidList"/>
    <dgm:cxn modelId="{C61B7B88-1B26-4BFF-A4D4-6823ED02ADE7}" type="presParOf" srcId="{808F76D7-77C9-4FD5-931D-EC4373678D03}" destId="{8149768F-A269-407A-A98B-6A8F84C95C0D}" srcOrd="0" destOrd="0" presId="urn:microsoft.com/office/officeart/2018/2/layout/IconVerticalSolidList"/>
    <dgm:cxn modelId="{4A6F1373-E7CC-4F8F-BF55-E1ABA7166DA8}" type="presParOf" srcId="{808F76D7-77C9-4FD5-931D-EC4373678D03}" destId="{AAF08DD2-2709-4E4A-88BA-9CBFBE912DC9}" srcOrd="1" destOrd="0" presId="urn:microsoft.com/office/officeart/2018/2/layout/IconVerticalSolidList"/>
    <dgm:cxn modelId="{94F0E490-5EDA-441D-92E6-EAD26C205D72}" type="presParOf" srcId="{808F76D7-77C9-4FD5-931D-EC4373678D03}" destId="{9AB36576-7693-4415-ADAA-B152178110BA}" srcOrd="2" destOrd="0" presId="urn:microsoft.com/office/officeart/2018/2/layout/IconVerticalSolidList"/>
    <dgm:cxn modelId="{DF9E44D1-1CF7-40F2-BA33-DB589BEC81E9}" type="presParOf" srcId="{808F76D7-77C9-4FD5-931D-EC4373678D03}" destId="{07538212-13BF-4AAF-B103-C195132B17D1}" srcOrd="3" destOrd="0" presId="urn:microsoft.com/office/officeart/2018/2/layout/IconVerticalSolidList"/>
    <dgm:cxn modelId="{71455BB4-4D65-4AC1-9BDA-707454E495EC}" type="presParOf" srcId="{E1593193-914F-41A4-B4FA-2E3634682375}" destId="{B624239F-88A3-4273-8D76-430A38EEC094}" srcOrd="3" destOrd="0" presId="urn:microsoft.com/office/officeart/2018/2/layout/IconVerticalSolidList"/>
    <dgm:cxn modelId="{89123774-0826-44B6-9295-0DC139D1BD85}" type="presParOf" srcId="{E1593193-914F-41A4-B4FA-2E3634682375}" destId="{4BAD19E8-0853-4919-BACB-685E03BF84A5}" srcOrd="4" destOrd="0" presId="urn:microsoft.com/office/officeart/2018/2/layout/IconVerticalSolidList"/>
    <dgm:cxn modelId="{7E429126-C9D6-42BC-A395-03C47C5EAC37}" type="presParOf" srcId="{4BAD19E8-0853-4919-BACB-685E03BF84A5}" destId="{DE90C388-DB1E-49FF-81F8-0A43E351541B}" srcOrd="0" destOrd="0" presId="urn:microsoft.com/office/officeart/2018/2/layout/IconVerticalSolidList"/>
    <dgm:cxn modelId="{CBBF81A6-E2F3-45F7-8643-97E69B99DB3B}" type="presParOf" srcId="{4BAD19E8-0853-4919-BACB-685E03BF84A5}" destId="{42D22AC0-93FD-47D1-9BC2-F791CE6DDD8F}" srcOrd="1" destOrd="0" presId="urn:microsoft.com/office/officeart/2018/2/layout/IconVerticalSolidList"/>
    <dgm:cxn modelId="{D86203A5-003A-4A4B-BF06-E93AD09408A4}" type="presParOf" srcId="{4BAD19E8-0853-4919-BACB-685E03BF84A5}" destId="{22C9B5B7-BC86-43C9-AC79-8379B7DD6F12}" srcOrd="2" destOrd="0" presId="urn:microsoft.com/office/officeart/2018/2/layout/IconVerticalSolidList"/>
    <dgm:cxn modelId="{FBE8C398-B9BF-4DD9-931B-94B28828483C}" type="presParOf" srcId="{4BAD19E8-0853-4919-BACB-685E03BF84A5}" destId="{177DEB14-5DE1-4081-931F-2EAC6936E26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DE30-896E-47BA-9ACC-006D9860284B}">
      <dsp:nvSpPr>
        <dsp:cNvPr id="0" name=""/>
        <dsp:cNvSpPr/>
      </dsp:nvSpPr>
      <dsp:spPr>
        <a:xfrm>
          <a:off x="0" y="2315"/>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732A3-94D8-4ED7-A829-CAC196E45AA7}">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39BDD9-6B30-4419-B1DA-B33032693668}">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90000"/>
            </a:lnSpc>
            <a:spcBef>
              <a:spcPct val="0"/>
            </a:spcBef>
            <a:spcAft>
              <a:spcPct val="35000"/>
            </a:spcAft>
            <a:buNone/>
          </a:pPr>
          <a:r>
            <a:rPr lang="en-US" sz="1900" kern="1200"/>
            <a:t>Limited options for revenue enhancement</a:t>
          </a:r>
        </a:p>
      </dsp:txBody>
      <dsp:txXfrm>
        <a:off x="1355324" y="2315"/>
        <a:ext cx="4905775" cy="1173440"/>
      </dsp:txXfrm>
    </dsp:sp>
    <dsp:sp modelId="{E94FEEFB-9B7D-4DDD-9C0F-331A61426D00}">
      <dsp:nvSpPr>
        <dsp:cNvPr id="0" name=""/>
        <dsp:cNvSpPr/>
      </dsp:nvSpPr>
      <dsp:spPr>
        <a:xfrm>
          <a:off x="0" y="1469116"/>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9CBA4-AFEB-4A4D-8100-92300CDA5C17}">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8FF786-987C-4A81-A2A5-92E9F37A6151}">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90000"/>
            </a:lnSpc>
            <a:spcBef>
              <a:spcPct val="0"/>
            </a:spcBef>
            <a:spcAft>
              <a:spcPct val="35000"/>
            </a:spcAft>
            <a:buNone/>
          </a:pPr>
          <a:r>
            <a:rPr lang="en-US" sz="1900" kern="1200"/>
            <a:t>Service needs growing along with Town</a:t>
          </a:r>
        </a:p>
      </dsp:txBody>
      <dsp:txXfrm>
        <a:off x="1355324" y="1469116"/>
        <a:ext cx="4905775" cy="1173440"/>
      </dsp:txXfrm>
    </dsp:sp>
    <dsp:sp modelId="{66224761-7494-4F47-9DC2-AFD843A69F89}">
      <dsp:nvSpPr>
        <dsp:cNvPr id="0" name=""/>
        <dsp:cNvSpPr/>
      </dsp:nvSpPr>
      <dsp:spPr>
        <a:xfrm>
          <a:off x="0" y="2935917"/>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A31198-EF1E-4ED3-A69C-263C178A7EB8}">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FFCA84-CDC7-4106-B3AB-4CED6815165A}">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90000"/>
            </a:lnSpc>
            <a:spcBef>
              <a:spcPct val="0"/>
            </a:spcBef>
            <a:spcAft>
              <a:spcPct val="35000"/>
            </a:spcAft>
            <a:buNone/>
          </a:pPr>
          <a:r>
            <a:rPr lang="en-US" sz="1900" kern="1200"/>
            <a:t>Uncontrollable external costs (insurance, sludge disposal, trash disposal, ambulance services, county payment, etc.)</a:t>
          </a:r>
        </a:p>
      </dsp:txBody>
      <dsp:txXfrm>
        <a:off x="1355324" y="2935917"/>
        <a:ext cx="4905775" cy="1173440"/>
      </dsp:txXfrm>
    </dsp:sp>
    <dsp:sp modelId="{59A199FC-C63B-4DE9-B0F8-31EA029B2A27}">
      <dsp:nvSpPr>
        <dsp:cNvPr id="0" name=""/>
        <dsp:cNvSpPr/>
      </dsp:nvSpPr>
      <dsp:spPr>
        <a:xfrm>
          <a:off x="0" y="4402718"/>
          <a:ext cx="6261100"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86A86-0AFA-4158-820F-F1EB0822971E}">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CCBCF-E907-4347-93D1-B1E936AAC9EF}">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90000"/>
            </a:lnSpc>
            <a:spcBef>
              <a:spcPct val="0"/>
            </a:spcBef>
            <a:spcAft>
              <a:spcPct val="35000"/>
            </a:spcAft>
            <a:buNone/>
          </a:pPr>
          <a:r>
            <a:rPr lang="en-US" sz="1900" kern="1200"/>
            <a:t>Payment and acquisition of items not on budget timeframe (for example, fire truck ordered in fy23 doesn’t arrive until fy25)</a:t>
          </a:r>
        </a:p>
      </dsp:txBody>
      <dsp:txXfrm>
        <a:off x="1355324" y="4402718"/>
        <a:ext cx="4905775" cy="1173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EEE48-20EC-4DB9-B0E3-EDE0C1F1FAE5}">
      <dsp:nvSpPr>
        <dsp:cNvPr id="0" name=""/>
        <dsp:cNvSpPr/>
      </dsp:nvSpPr>
      <dsp:spPr>
        <a:xfrm>
          <a:off x="784182" y="311128"/>
          <a:ext cx="786269" cy="7862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1101E-40D1-488C-A361-56190E52EF9F}">
      <dsp:nvSpPr>
        <dsp:cNvPr id="0" name=""/>
        <dsp:cNvSpPr/>
      </dsp:nvSpPr>
      <dsp:spPr>
        <a:xfrm>
          <a:off x="303684" y="1407871"/>
          <a:ext cx="1747265" cy="96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Implementation of merit based pay scale along with tying annual COLA to state minimum wage changes</a:t>
          </a:r>
        </a:p>
      </dsp:txBody>
      <dsp:txXfrm>
        <a:off x="303684" y="1407871"/>
        <a:ext cx="1747265" cy="960996"/>
      </dsp:txXfrm>
    </dsp:sp>
    <dsp:sp modelId="{48B0FA1D-2143-465C-83A3-41F183E9CF7F}">
      <dsp:nvSpPr>
        <dsp:cNvPr id="0" name=""/>
        <dsp:cNvSpPr/>
      </dsp:nvSpPr>
      <dsp:spPr>
        <a:xfrm>
          <a:off x="2837219" y="311128"/>
          <a:ext cx="786269" cy="7862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C04EE-9086-4999-8238-4FC5AC770E40}">
      <dsp:nvSpPr>
        <dsp:cNvPr id="0" name=""/>
        <dsp:cNvSpPr/>
      </dsp:nvSpPr>
      <dsp:spPr>
        <a:xfrm>
          <a:off x="2356721" y="1407871"/>
          <a:ext cx="1747265" cy="96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Making more effective use of fund balances, special reserves, grants, etc. to offset property taxes</a:t>
          </a:r>
        </a:p>
      </dsp:txBody>
      <dsp:txXfrm>
        <a:off x="2356721" y="1407871"/>
        <a:ext cx="1747265" cy="960996"/>
      </dsp:txXfrm>
    </dsp:sp>
    <dsp:sp modelId="{52068488-8DCE-4C7B-A651-CCAB38F5EE27}">
      <dsp:nvSpPr>
        <dsp:cNvPr id="0" name=""/>
        <dsp:cNvSpPr/>
      </dsp:nvSpPr>
      <dsp:spPr>
        <a:xfrm>
          <a:off x="4890256" y="311128"/>
          <a:ext cx="786269" cy="7862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22566-29D4-4945-A7DB-2A526BA91669}">
      <dsp:nvSpPr>
        <dsp:cNvPr id="0" name=""/>
        <dsp:cNvSpPr/>
      </dsp:nvSpPr>
      <dsp:spPr>
        <a:xfrm>
          <a:off x="4409758" y="1407871"/>
          <a:ext cx="1747265" cy="96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Ensuring fees are both equitable and affordable</a:t>
          </a:r>
        </a:p>
      </dsp:txBody>
      <dsp:txXfrm>
        <a:off x="4409758" y="1407871"/>
        <a:ext cx="1747265" cy="960996"/>
      </dsp:txXfrm>
    </dsp:sp>
    <dsp:sp modelId="{D8D747F1-7002-4834-885F-23D75B16102C}">
      <dsp:nvSpPr>
        <dsp:cNvPr id="0" name=""/>
        <dsp:cNvSpPr/>
      </dsp:nvSpPr>
      <dsp:spPr>
        <a:xfrm>
          <a:off x="1810700" y="2805683"/>
          <a:ext cx="786269" cy="7862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950D2-F901-4795-997D-7447D9E852B9}">
      <dsp:nvSpPr>
        <dsp:cNvPr id="0" name=""/>
        <dsp:cNvSpPr/>
      </dsp:nvSpPr>
      <dsp:spPr>
        <a:xfrm>
          <a:off x="1330202" y="3902426"/>
          <a:ext cx="1747265" cy="96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Looking at use of new technologies with AI and automation where possible to address long term staffing costs and provide convenience to residents</a:t>
          </a:r>
        </a:p>
      </dsp:txBody>
      <dsp:txXfrm>
        <a:off x="1330202" y="3902426"/>
        <a:ext cx="1747265" cy="960996"/>
      </dsp:txXfrm>
    </dsp:sp>
    <dsp:sp modelId="{199A0F21-4C36-4C5F-8FB8-BD6C5DB082A7}">
      <dsp:nvSpPr>
        <dsp:cNvPr id="0" name=""/>
        <dsp:cNvSpPr/>
      </dsp:nvSpPr>
      <dsp:spPr>
        <a:xfrm>
          <a:off x="3863737" y="2805683"/>
          <a:ext cx="786269" cy="7862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50CE1-3463-4F39-B240-CE4B8C03F329}">
      <dsp:nvSpPr>
        <dsp:cNvPr id="0" name=""/>
        <dsp:cNvSpPr/>
      </dsp:nvSpPr>
      <dsp:spPr>
        <a:xfrm>
          <a:off x="3383239" y="3902426"/>
          <a:ext cx="1747265" cy="960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Incorporating long term budget planning into General Fund</a:t>
          </a:r>
        </a:p>
      </dsp:txBody>
      <dsp:txXfrm>
        <a:off x="3383239" y="3902426"/>
        <a:ext cx="1747265" cy="960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EBF93-E484-4660-B575-E19A203E5DF5}">
      <dsp:nvSpPr>
        <dsp:cNvPr id="0" name=""/>
        <dsp:cNvSpPr/>
      </dsp:nvSpPr>
      <dsp:spPr>
        <a:xfrm>
          <a:off x="1900564" y="77314"/>
          <a:ext cx="1235250" cy="1235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E94B23-14C7-45D5-B52E-F605AFB4F910}">
      <dsp:nvSpPr>
        <dsp:cNvPr id="0" name=""/>
        <dsp:cNvSpPr/>
      </dsp:nvSpPr>
      <dsp:spPr>
        <a:xfrm>
          <a:off x="1145689" y="1657818"/>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t>General Fund currently needs $1 million more in property tax revenue compared to FY24 to balance, which is around a 1.25 mil increase</a:t>
          </a:r>
        </a:p>
      </dsp:txBody>
      <dsp:txXfrm>
        <a:off x="1145689" y="1657818"/>
        <a:ext cx="2745000" cy="720000"/>
      </dsp:txXfrm>
    </dsp:sp>
    <dsp:sp modelId="{B5F44639-379B-4B45-AB4B-C61E75697046}">
      <dsp:nvSpPr>
        <dsp:cNvPr id="0" name=""/>
        <dsp:cNvSpPr/>
      </dsp:nvSpPr>
      <dsp:spPr>
        <a:xfrm>
          <a:off x="5125939" y="77314"/>
          <a:ext cx="1235250" cy="1235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F0D2A-85F3-42C8-A230-023415149DDD}">
      <dsp:nvSpPr>
        <dsp:cNvPr id="0" name=""/>
        <dsp:cNvSpPr/>
      </dsp:nvSpPr>
      <dsp:spPr>
        <a:xfrm>
          <a:off x="4371064" y="1657818"/>
          <a:ext cx="274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For the average taxpayer, this is an increase of $133</a:t>
          </a:r>
        </a:p>
      </dsp:txBody>
      <dsp:txXfrm>
        <a:off x="4371064" y="1657818"/>
        <a:ext cx="274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3E99-2DBF-411A-9D2B-B6997937BD55}">
      <dsp:nvSpPr>
        <dsp:cNvPr id="0" name=""/>
        <dsp:cNvSpPr/>
      </dsp:nvSpPr>
      <dsp:spPr>
        <a:xfrm>
          <a:off x="0" y="143760"/>
          <a:ext cx="6261100" cy="1281698"/>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Capital Improvement Plan (CIP) provides a long term roadmap for Town capital expenditures so that the Town can plan in advance for how to pay for them.</a:t>
          </a:r>
        </a:p>
      </dsp:txBody>
      <dsp:txXfrm>
        <a:off x="62567" y="206327"/>
        <a:ext cx="6135966" cy="1156564"/>
      </dsp:txXfrm>
    </dsp:sp>
    <dsp:sp modelId="{15361F28-8BAB-4D7A-8B88-64D33AA6854C}">
      <dsp:nvSpPr>
        <dsp:cNvPr id="0" name=""/>
        <dsp:cNvSpPr/>
      </dsp:nvSpPr>
      <dsp:spPr>
        <a:xfrm>
          <a:off x="0" y="1480179"/>
          <a:ext cx="6261100" cy="1281698"/>
        </a:xfrm>
        <a:prstGeom prst="roundRect">
          <a:avLst/>
        </a:prstGeom>
        <a:gradFill rotWithShape="0">
          <a:gsLst>
            <a:gs pos="0">
              <a:schemeClr val="accent2">
                <a:hueOff val="635930"/>
                <a:satOff val="-14509"/>
                <a:lumOff val="5360"/>
                <a:alphaOff val="0"/>
                <a:tint val="94000"/>
                <a:satMod val="103000"/>
                <a:lumMod val="102000"/>
              </a:schemeClr>
            </a:gs>
            <a:gs pos="50000">
              <a:schemeClr val="accent2">
                <a:hueOff val="635930"/>
                <a:satOff val="-14509"/>
                <a:lumOff val="5360"/>
                <a:alphaOff val="0"/>
                <a:shade val="100000"/>
                <a:satMod val="110000"/>
                <a:lumMod val="100000"/>
              </a:schemeClr>
            </a:gs>
            <a:gs pos="100000">
              <a:schemeClr val="accent2">
                <a:hueOff val="635930"/>
                <a:satOff val="-14509"/>
                <a:lumOff val="536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Capital expenditures are defined as any item that costs more than $25,000 (on its own or in aggregate) AND has a useful life greater than one year.</a:t>
          </a:r>
        </a:p>
      </dsp:txBody>
      <dsp:txXfrm>
        <a:off x="62567" y="1542746"/>
        <a:ext cx="6135966" cy="1156564"/>
      </dsp:txXfrm>
    </dsp:sp>
    <dsp:sp modelId="{DA765297-A301-420E-AB31-67A0AB696FE8}">
      <dsp:nvSpPr>
        <dsp:cNvPr id="0" name=""/>
        <dsp:cNvSpPr/>
      </dsp:nvSpPr>
      <dsp:spPr>
        <a:xfrm>
          <a:off x="0" y="2816597"/>
          <a:ext cx="6261100" cy="1281698"/>
        </a:xfrm>
        <a:prstGeom prst="roundRect">
          <a:avLst/>
        </a:prstGeom>
        <a:gradFill rotWithShape="0">
          <a:gsLst>
            <a:gs pos="0">
              <a:schemeClr val="accent2">
                <a:hueOff val="1271860"/>
                <a:satOff val="-29019"/>
                <a:lumOff val="10719"/>
                <a:alphaOff val="0"/>
                <a:tint val="94000"/>
                <a:satMod val="103000"/>
                <a:lumMod val="102000"/>
              </a:schemeClr>
            </a:gs>
            <a:gs pos="50000">
              <a:schemeClr val="accent2">
                <a:hueOff val="1271860"/>
                <a:satOff val="-29019"/>
                <a:lumOff val="10719"/>
                <a:alphaOff val="0"/>
                <a:shade val="100000"/>
                <a:satMod val="110000"/>
                <a:lumMod val="100000"/>
              </a:schemeClr>
            </a:gs>
            <a:gs pos="100000">
              <a:schemeClr val="accent2">
                <a:hueOff val="1271860"/>
                <a:satOff val="-29019"/>
                <a:lumOff val="10719"/>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plan is presented on a 5 year model per Town Charter.</a:t>
          </a:r>
        </a:p>
      </dsp:txBody>
      <dsp:txXfrm>
        <a:off x="62567" y="2879164"/>
        <a:ext cx="6135966" cy="1156564"/>
      </dsp:txXfrm>
    </dsp:sp>
    <dsp:sp modelId="{754B1D43-D14A-4FA0-9F20-05B71A0F1707}">
      <dsp:nvSpPr>
        <dsp:cNvPr id="0" name=""/>
        <dsp:cNvSpPr/>
      </dsp:nvSpPr>
      <dsp:spPr>
        <a:xfrm>
          <a:off x="0" y="4153015"/>
          <a:ext cx="6261100" cy="1281698"/>
        </a:xfrm>
        <a:prstGeom prst="roundRect">
          <a:avLst/>
        </a:prstGeom>
        <a:gradFill rotWithShape="0">
          <a:gsLst>
            <a:gs pos="0">
              <a:schemeClr val="accent2">
                <a:hueOff val="1907789"/>
                <a:satOff val="-43528"/>
                <a:lumOff val="16079"/>
                <a:alphaOff val="0"/>
                <a:tint val="94000"/>
                <a:satMod val="103000"/>
                <a:lumMod val="102000"/>
              </a:schemeClr>
            </a:gs>
            <a:gs pos="50000">
              <a:schemeClr val="accent2">
                <a:hueOff val="1907789"/>
                <a:satOff val="-43528"/>
                <a:lumOff val="16079"/>
                <a:alphaOff val="0"/>
                <a:shade val="100000"/>
                <a:satMod val="110000"/>
                <a:lumMod val="100000"/>
              </a:schemeClr>
            </a:gs>
            <a:gs pos="100000">
              <a:schemeClr val="accent2">
                <a:hueOff val="1907789"/>
                <a:satOff val="-43528"/>
                <a:lumOff val="16079"/>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 addition to the 5 year plan forecasts, this report includes estimated annual cost of operating and maintaining vehicles and equipment, as well as the current mileage of those vehicles.</a:t>
          </a:r>
          <a:endParaRPr lang="en-US" sz="1900" kern="1200" dirty="0"/>
        </a:p>
      </dsp:txBody>
      <dsp:txXfrm>
        <a:off x="62567" y="4215582"/>
        <a:ext cx="6135966" cy="1156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74EBE-B5A1-4E18-9C6B-08BEC89327AF}">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F18E3-30E5-4986-B0F7-2745AD4AF08D}">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34427B-519F-490B-8B2C-9AB42D0E5ECC}">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a:t>Special revenues and reserves are either revenues the Town has received that must be used for a specific purpose (such as grants or donations), or money set aside for a specific use (such as saving up for a capital project)</a:t>
          </a:r>
        </a:p>
      </dsp:txBody>
      <dsp:txXfrm>
        <a:off x="1840447" y="680"/>
        <a:ext cx="4420652" cy="1593460"/>
      </dsp:txXfrm>
    </dsp:sp>
    <dsp:sp modelId="{8149768F-A269-407A-A98B-6A8F84C95C0D}">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8DD2-2709-4E4A-88BA-9CBFBE912DC9}">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538212-13BF-4AAF-B103-C195132B17D1}">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a:t>The Town did not previously budget these funds;</a:t>
          </a:r>
        </a:p>
      </dsp:txBody>
      <dsp:txXfrm>
        <a:off x="1840447" y="1992507"/>
        <a:ext cx="4420652" cy="1593460"/>
      </dsp:txXfrm>
    </dsp:sp>
    <dsp:sp modelId="{DE90C388-DB1E-49FF-81F8-0A43E351541B}">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22AC0-93FD-47D1-9BC2-F791CE6DDD8F}">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7DEB14-5DE1-4081-931F-2EAC6936E26A}">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66750">
            <a:lnSpc>
              <a:spcPct val="90000"/>
            </a:lnSpc>
            <a:spcBef>
              <a:spcPct val="0"/>
            </a:spcBef>
            <a:spcAft>
              <a:spcPct val="35000"/>
            </a:spcAft>
            <a:buNone/>
          </a:pPr>
          <a:r>
            <a:rPr lang="en-US" sz="1500" kern="1200" dirty="0"/>
            <a:t>Work is still ongoing to validate the balances and purposes of these funds, but data currently available is provided; goal is to make greater use of these monies to offset taxpayer funding needed;</a:t>
          </a:r>
        </a:p>
      </dsp:txBody>
      <dsp:txXfrm>
        <a:off x="1840447" y="3984333"/>
        <a:ext cx="4420652" cy="1593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6DFB9DA-B06A-4746-B1D3-06D31591EB2F}" type="datetimeFigureOut">
              <a:rPr lang="en-US" smtClean="0"/>
              <a:t>3/18/2024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2EB218-7CF8-4A7C-A6FA-F3E689608A0A}" type="slidenum">
              <a:rPr lang="en-US" smtClean="0"/>
              <a:t>‹#›</a:t>
            </a:fld>
            <a:endParaRPr lang="en-US"/>
          </a:p>
        </p:txBody>
      </p:sp>
    </p:spTree>
    <p:extLst>
      <p:ext uri="{BB962C8B-B14F-4D97-AF65-F5344CB8AC3E}">
        <p14:creationId xmlns:p14="http://schemas.microsoft.com/office/powerpoint/2010/main" val="1615368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361641-1D4A-491E-B2B6-AF57DF7D272E}" type="datetimeFigureOut">
              <a:rPr lang="en-US" smtClean="0"/>
              <a:t>3/18/2024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F60EB4-0AA8-4FE1-90BC-B76EBBE95EF2}" type="slidenum">
              <a:rPr lang="en-US" smtClean="0"/>
              <a:t>‹#›</a:t>
            </a:fld>
            <a:endParaRPr lang="en-US"/>
          </a:p>
        </p:txBody>
      </p:sp>
    </p:spTree>
    <p:extLst>
      <p:ext uri="{BB962C8B-B14F-4D97-AF65-F5344CB8AC3E}">
        <p14:creationId xmlns:p14="http://schemas.microsoft.com/office/powerpoint/2010/main" val="404633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60EB4-0AA8-4FE1-90BC-B76EBBE95EF2}" type="slidenum">
              <a:rPr lang="en-US" smtClean="0"/>
              <a:t>2</a:t>
            </a:fld>
            <a:endParaRPr lang="en-US"/>
          </a:p>
        </p:txBody>
      </p:sp>
    </p:spTree>
    <p:extLst>
      <p:ext uri="{BB962C8B-B14F-4D97-AF65-F5344CB8AC3E}">
        <p14:creationId xmlns:p14="http://schemas.microsoft.com/office/powerpoint/2010/main" val="348740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60EB4-0AA8-4FE1-90BC-B76EBBE95EF2}" type="slidenum">
              <a:rPr lang="en-US" smtClean="0"/>
              <a:t>11</a:t>
            </a:fld>
            <a:endParaRPr lang="en-US"/>
          </a:p>
        </p:txBody>
      </p:sp>
    </p:spTree>
    <p:extLst>
      <p:ext uri="{BB962C8B-B14F-4D97-AF65-F5344CB8AC3E}">
        <p14:creationId xmlns:p14="http://schemas.microsoft.com/office/powerpoint/2010/main" val="359234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60EB4-0AA8-4FE1-90BC-B76EBBE95EF2}" type="slidenum">
              <a:rPr lang="en-US" smtClean="0"/>
              <a:t>12</a:t>
            </a:fld>
            <a:endParaRPr lang="en-US"/>
          </a:p>
        </p:txBody>
      </p:sp>
    </p:spTree>
    <p:extLst>
      <p:ext uri="{BB962C8B-B14F-4D97-AF65-F5344CB8AC3E}">
        <p14:creationId xmlns:p14="http://schemas.microsoft.com/office/powerpoint/2010/main" val="264102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13</a:t>
            </a:fld>
            <a:endParaRPr lang="en-US"/>
          </a:p>
        </p:txBody>
      </p:sp>
    </p:spTree>
    <p:extLst>
      <p:ext uri="{BB962C8B-B14F-4D97-AF65-F5344CB8AC3E}">
        <p14:creationId xmlns:p14="http://schemas.microsoft.com/office/powerpoint/2010/main" val="424622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14</a:t>
            </a:fld>
            <a:endParaRPr lang="en-US"/>
          </a:p>
        </p:txBody>
      </p:sp>
    </p:spTree>
    <p:extLst>
      <p:ext uri="{BB962C8B-B14F-4D97-AF65-F5344CB8AC3E}">
        <p14:creationId xmlns:p14="http://schemas.microsoft.com/office/powerpoint/2010/main" val="1571456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577E-B67C-DA17-F9B7-662E0F953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69DC5-49C9-7CB2-DF7C-1B8A4B4F2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851DE-94BC-145C-8781-36282F3E0E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18BCB-9A7E-4B70-D849-CE5D322D34D4}"/>
              </a:ext>
            </a:extLst>
          </p:cNvPr>
          <p:cNvSpPr>
            <a:spLocks noGrp="1"/>
          </p:cNvSpPr>
          <p:nvPr>
            <p:ph type="sldNum" sz="quarter" idx="10"/>
          </p:nvPr>
        </p:nvSpPr>
        <p:spPr/>
        <p:txBody>
          <a:bodyPr/>
          <a:lstStyle/>
          <a:p>
            <a:fld id="{10F60EB4-0AA8-4FE1-90BC-B76EBBE95EF2}" type="slidenum">
              <a:rPr lang="en-US" smtClean="0"/>
              <a:t>15</a:t>
            </a:fld>
            <a:endParaRPr lang="en-US"/>
          </a:p>
        </p:txBody>
      </p:sp>
    </p:spTree>
    <p:extLst>
      <p:ext uri="{BB962C8B-B14F-4D97-AF65-F5344CB8AC3E}">
        <p14:creationId xmlns:p14="http://schemas.microsoft.com/office/powerpoint/2010/main" val="94117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60EB4-0AA8-4FE1-90BC-B76EBBE95EF2}" type="slidenum">
              <a:rPr lang="en-US" smtClean="0"/>
              <a:t>16</a:t>
            </a:fld>
            <a:endParaRPr lang="en-US"/>
          </a:p>
        </p:txBody>
      </p:sp>
    </p:spTree>
    <p:extLst>
      <p:ext uri="{BB962C8B-B14F-4D97-AF65-F5344CB8AC3E}">
        <p14:creationId xmlns:p14="http://schemas.microsoft.com/office/powerpoint/2010/main" val="376445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60EB4-0AA8-4FE1-90BC-B76EBBE95EF2}" type="slidenum">
              <a:rPr lang="en-US" smtClean="0"/>
              <a:t>17</a:t>
            </a:fld>
            <a:endParaRPr lang="en-US"/>
          </a:p>
        </p:txBody>
      </p:sp>
    </p:spTree>
    <p:extLst>
      <p:ext uri="{BB962C8B-B14F-4D97-AF65-F5344CB8AC3E}">
        <p14:creationId xmlns:p14="http://schemas.microsoft.com/office/powerpoint/2010/main" val="229956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E7AD8-E560-253F-0BD4-1A5A7BC89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F286F-AD49-B6CE-6452-FC3B7AF54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C49D7-DC07-33D8-BC20-0CEE1316F3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98135D-B9D7-EBFA-26D4-7DBB07C9BFAE}"/>
              </a:ext>
            </a:extLst>
          </p:cNvPr>
          <p:cNvSpPr>
            <a:spLocks noGrp="1"/>
          </p:cNvSpPr>
          <p:nvPr>
            <p:ph type="sldNum" sz="quarter" idx="5"/>
          </p:nvPr>
        </p:nvSpPr>
        <p:spPr/>
        <p:txBody>
          <a:bodyPr/>
          <a:lstStyle/>
          <a:p>
            <a:fld id="{10F60EB4-0AA8-4FE1-90BC-B76EBBE95EF2}" type="slidenum">
              <a:rPr lang="en-US" smtClean="0"/>
              <a:t>3</a:t>
            </a:fld>
            <a:endParaRPr lang="en-US"/>
          </a:p>
        </p:txBody>
      </p:sp>
    </p:spTree>
    <p:extLst>
      <p:ext uri="{BB962C8B-B14F-4D97-AF65-F5344CB8AC3E}">
        <p14:creationId xmlns:p14="http://schemas.microsoft.com/office/powerpoint/2010/main" val="314686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B8C8-5D5B-8B45-7904-409E27EA5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440E1-C017-3F3C-21E4-A9F4F0975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E3720-F8A6-3921-207B-7EEBF2100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63377-7041-98DE-D93B-307143CF9AD7}"/>
              </a:ext>
            </a:extLst>
          </p:cNvPr>
          <p:cNvSpPr>
            <a:spLocks noGrp="1"/>
          </p:cNvSpPr>
          <p:nvPr>
            <p:ph type="sldNum" sz="quarter" idx="5"/>
          </p:nvPr>
        </p:nvSpPr>
        <p:spPr/>
        <p:txBody>
          <a:bodyPr/>
          <a:lstStyle/>
          <a:p>
            <a:fld id="{10F60EB4-0AA8-4FE1-90BC-B76EBBE95EF2}" type="slidenum">
              <a:rPr lang="en-US" smtClean="0"/>
              <a:t>4</a:t>
            </a:fld>
            <a:endParaRPr lang="en-US"/>
          </a:p>
        </p:txBody>
      </p:sp>
    </p:spTree>
    <p:extLst>
      <p:ext uri="{BB962C8B-B14F-4D97-AF65-F5344CB8AC3E}">
        <p14:creationId xmlns:p14="http://schemas.microsoft.com/office/powerpoint/2010/main" val="231157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2010 Census Report,</a:t>
            </a:r>
            <a:r>
              <a:rPr lang="en-US" baseline="0" dirty="0"/>
              <a:t> the Town of Lisbon had a population of 9,009 people, 3,696 households and 2,477 families living in town. In comparison, the 2020 Census is showing a growth of 702 people for a total population of 9,711; 3,728 households. Some other interesting statistics from the 2020 Census are as follows: the median age is 38.9; 14.6%, or 987 of the population are veterans; 8.5% persons below the poverty line; the average travel time to work is 26.6 minutes for residents of our Town, where 2% of the residents work from home.; the median value of owner-occupied housing units for valuation purposes is $150,700; and the median household income is $57,568 which is about 10% higher than the median household income for Androscoggin County. </a:t>
            </a:r>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5</a:t>
            </a:fld>
            <a:endParaRPr lang="en-US"/>
          </a:p>
        </p:txBody>
      </p:sp>
    </p:spTree>
    <p:extLst>
      <p:ext uri="{BB962C8B-B14F-4D97-AF65-F5344CB8AC3E}">
        <p14:creationId xmlns:p14="http://schemas.microsoft.com/office/powerpoint/2010/main" val="30258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6</a:t>
            </a:fld>
            <a:endParaRPr lang="en-US"/>
          </a:p>
        </p:txBody>
      </p:sp>
    </p:spTree>
    <p:extLst>
      <p:ext uri="{BB962C8B-B14F-4D97-AF65-F5344CB8AC3E}">
        <p14:creationId xmlns:p14="http://schemas.microsoft.com/office/powerpoint/2010/main" val="254253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7</a:t>
            </a:fld>
            <a:endParaRPr lang="en-US"/>
          </a:p>
        </p:txBody>
      </p:sp>
    </p:spTree>
    <p:extLst>
      <p:ext uri="{BB962C8B-B14F-4D97-AF65-F5344CB8AC3E}">
        <p14:creationId xmlns:p14="http://schemas.microsoft.com/office/powerpoint/2010/main" val="11336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DF8B-2421-E5F0-A6C2-F604FEDC6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0120D-B225-2A2A-703E-36D26295F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71A61-D1B3-0A6B-686A-CB30C6520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146C1-40D4-7ABF-F335-67E0E4038852}"/>
              </a:ext>
            </a:extLst>
          </p:cNvPr>
          <p:cNvSpPr>
            <a:spLocks noGrp="1"/>
          </p:cNvSpPr>
          <p:nvPr>
            <p:ph type="sldNum" sz="quarter" idx="10"/>
          </p:nvPr>
        </p:nvSpPr>
        <p:spPr/>
        <p:txBody>
          <a:bodyPr/>
          <a:lstStyle/>
          <a:p>
            <a:fld id="{10F60EB4-0AA8-4FE1-90BC-B76EBBE95EF2}" type="slidenum">
              <a:rPr lang="en-US" smtClean="0"/>
              <a:t>8</a:t>
            </a:fld>
            <a:endParaRPr lang="en-US"/>
          </a:p>
        </p:txBody>
      </p:sp>
    </p:spTree>
    <p:extLst>
      <p:ext uri="{BB962C8B-B14F-4D97-AF65-F5344CB8AC3E}">
        <p14:creationId xmlns:p14="http://schemas.microsoft.com/office/powerpoint/2010/main" val="353246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9</a:t>
            </a:fld>
            <a:endParaRPr lang="en-US"/>
          </a:p>
        </p:txBody>
      </p:sp>
    </p:spTree>
    <p:extLst>
      <p:ext uri="{BB962C8B-B14F-4D97-AF65-F5344CB8AC3E}">
        <p14:creationId xmlns:p14="http://schemas.microsoft.com/office/powerpoint/2010/main" val="332974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60EB4-0AA8-4FE1-90BC-B76EBBE95EF2}" type="slidenum">
              <a:rPr lang="en-US" smtClean="0"/>
              <a:t>10</a:t>
            </a:fld>
            <a:endParaRPr lang="en-US"/>
          </a:p>
        </p:txBody>
      </p:sp>
    </p:spTree>
    <p:extLst>
      <p:ext uri="{BB962C8B-B14F-4D97-AF65-F5344CB8AC3E}">
        <p14:creationId xmlns:p14="http://schemas.microsoft.com/office/powerpoint/2010/main" val="2230353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48978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428132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21590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1834E53-DCE9-4F53-95B5-1147261CAB0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9115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62379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99D3DBB-253B-43D5-81EC-28A14165864A}"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81607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99D3DBB-253B-43D5-81EC-28A14165864A}"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97466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35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99D3DBB-253B-43D5-81EC-28A14165864A}" type="datetimeFigureOut">
              <a:rPr lang="en-US" smtClean="0"/>
              <a:t>3/18/2024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1834E53-DCE9-4F53-95B5-1147261CAB02}" type="slidenum">
              <a:rPr lang="en-US" smtClean="0"/>
              <a:t>‹#›</a:t>
            </a:fld>
            <a:endParaRPr lang="en-US"/>
          </a:p>
        </p:txBody>
      </p:sp>
    </p:spTree>
    <p:extLst>
      <p:ext uri="{BB962C8B-B14F-4D97-AF65-F5344CB8AC3E}">
        <p14:creationId xmlns:p14="http://schemas.microsoft.com/office/powerpoint/2010/main" val="150667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9D3DBB-253B-43D5-81EC-28A14165864A}"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272639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D3DBB-253B-43D5-81EC-28A14165864A}"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168843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406413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D3DBB-253B-43D5-81EC-28A14165864A}"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4741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D3DBB-253B-43D5-81EC-28A14165864A}"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33082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99D3DBB-253B-43D5-81EC-28A14165864A}"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8456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96319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D3DBB-253B-43D5-81EC-28A14165864A}"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34E53-DCE9-4F53-95B5-1147261CAB02}" type="slidenum">
              <a:rPr lang="en-US" smtClean="0"/>
              <a:t>‹#›</a:t>
            </a:fld>
            <a:endParaRPr lang="en-US"/>
          </a:p>
        </p:txBody>
      </p:sp>
    </p:spTree>
    <p:extLst>
      <p:ext uri="{BB962C8B-B14F-4D97-AF65-F5344CB8AC3E}">
        <p14:creationId xmlns:p14="http://schemas.microsoft.com/office/powerpoint/2010/main" val="260111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9D3DBB-253B-43D5-81EC-28A14165864A}" type="datetimeFigureOut">
              <a:rPr lang="en-US" smtClean="0"/>
              <a:t>3/18/2024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1834E53-DCE9-4F53-95B5-1147261CAB02}" type="slidenum">
              <a:rPr lang="en-US" smtClean="0"/>
              <a:t>‹#›</a:t>
            </a:fld>
            <a:endParaRPr lang="en-US"/>
          </a:p>
        </p:txBody>
      </p:sp>
    </p:spTree>
    <p:extLst>
      <p:ext uri="{BB962C8B-B14F-4D97-AF65-F5344CB8AC3E}">
        <p14:creationId xmlns:p14="http://schemas.microsoft.com/office/powerpoint/2010/main" val="10778927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newords.municode.com/readordinance.aspx?ordinanceid=819177&amp;datasource=ordbank" TargetMode="Externa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png"/><Relationship Id="rId7" Type="http://schemas.openxmlformats.org/officeDocument/2006/relationships/diagramData" Target="../diagrams/data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9.png"/><Relationship Id="rId11" Type="http://schemas.microsoft.com/office/2007/relationships/diagramDrawing" Target="../diagrams/drawing4.xml"/><Relationship Id="rId5" Type="http://schemas.openxmlformats.org/officeDocument/2006/relationships/image" Target="../media/image3.png"/><Relationship Id="rId10" Type="http://schemas.openxmlformats.org/officeDocument/2006/relationships/diagramColors" Target="../diagrams/colors4.xml"/><Relationship Id="rId4" Type="http://schemas.openxmlformats.org/officeDocument/2006/relationships/image" Target="../media/image2.png"/><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9.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9.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091" r="9091"/>
          <a:stretch/>
        </p:blipFill>
        <p:spPr>
          <a:xfrm>
            <a:off x="-3176" y="10"/>
            <a:ext cx="12192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4402667"/>
            <a:ext cx="8133478" cy="940240"/>
          </a:xfrm>
        </p:spPr>
        <p:txBody>
          <a:bodyPr>
            <a:normAutofit/>
          </a:bodyPr>
          <a:lstStyle/>
          <a:p>
            <a:r>
              <a:rPr lang="en-US" sz="4800"/>
              <a:t>Town of Lisbon</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111715" y="4374848"/>
            <a:ext cx="3080285" cy="1442800"/>
          </a:xfrm>
        </p:spPr>
        <p:txBody>
          <a:bodyPr>
            <a:normAutofit fontScale="70000" lnSpcReduction="20000"/>
          </a:bodyPr>
          <a:lstStyle/>
          <a:p>
            <a:r>
              <a:rPr lang="en-US" sz="2400" dirty="0"/>
              <a:t>Presentation of the Proposed FY2025 Budget</a:t>
            </a:r>
          </a:p>
          <a:p>
            <a:r>
              <a:rPr lang="en-US" sz="2400" dirty="0"/>
              <a:t>Glenn Michalowski, Town Manager</a:t>
            </a:r>
          </a:p>
          <a:p>
            <a:r>
              <a:rPr lang="en-US" sz="2400" dirty="0"/>
              <a:t>Samantha Bryant, Finance Director</a:t>
            </a:r>
          </a:p>
          <a:p>
            <a:endParaRPr lang="en-US" sz="500" dirty="0"/>
          </a:p>
        </p:txBody>
      </p:sp>
    </p:spTree>
    <p:extLst>
      <p:ext uri="{BB962C8B-B14F-4D97-AF65-F5344CB8AC3E}">
        <p14:creationId xmlns:p14="http://schemas.microsoft.com/office/powerpoint/2010/main" val="22303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98A2CF5-5D77-4F40-9D7F-58E7E69ED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9107CEA-9690-45A7-AD63-81B580BD2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776" y="0"/>
            <a:ext cx="9176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7" name="Picture 46">
            <a:extLst>
              <a:ext uri="{FF2B5EF4-FFF2-40B4-BE49-F238E27FC236}">
                <a16:creationId xmlns:a16="http://schemas.microsoft.com/office/drawing/2014/main" id="{D760E178-A1D3-4B11-9005-4B6E82CEB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5471" y="0"/>
            <a:ext cx="12192000" cy="6858000"/>
          </a:xfrm>
          <a:prstGeom prst="rect">
            <a:avLst/>
          </a:prstGeom>
        </p:spPr>
      </p:pic>
      <p:sp>
        <p:nvSpPr>
          <p:cNvPr id="9" name="Title 8"/>
          <p:cNvSpPr>
            <a:spLocks noGrp="1"/>
          </p:cNvSpPr>
          <p:nvPr>
            <p:ph type="title"/>
          </p:nvPr>
        </p:nvSpPr>
        <p:spPr>
          <a:xfrm>
            <a:off x="7957456" y="1844218"/>
            <a:ext cx="2928257" cy="4000707"/>
          </a:xfrm>
        </p:spPr>
        <p:txBody>
          <a:bodyPr anchor="t">
            <a:normAutofit/>
          </a:bodyPr>
          <a:lstStyle/>
          <a:p>
            <a:r>
              <a:rPr lang="en-US" sz="2800"/>
              <a:t>FY25 Solutions</a:t>
            </a:r>
            <a:endParaRPr lang="en-US" sz="2800" dirty="0"/>
          </a:p>
        </p:txBody>
      </p:sp>
      <p:sp>
        <p:nvSpPr>
          <p:cNvPr id="48" name="Rectangle 47">
            <a:extLst>
              <a:ext uri="{FF2B5EF4-FFF2-40B4-BE49-F238E27FC236}">
                <a16:creationId xmlns:a16="http://schemas.microsoft.com/office/drawing/2014/main" id="{DC93C6B4-586F-4876-9FE1-CF9B241CA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6417"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Content Placeholder 9">
            <a:extLst>
              <a:ext uri="{FF2B5EF4-FFF2-40B4-BE49-F238E27FC236}">
                <a16:creationId xmlns:a16="http://schemas.microsoft.com/office/drawing/2014/main" id="{81D6D8A9-560B-B96D-1D0D-13DAB94D72EA}"/>
              </a:ext>
            </a:extLst>
          </p:cNvPr>
          <p:cNvGraphicFramePr>
            <a:graphicFrameLocks noGrp="1"/>
          </p:cNvGraphicFramePr>
          <p:nvPr>
            <p:ph idx="1"/>
            <p:extLst>
              <p:ext uri="{D42A27DB-BD31-4B8C-83A1-F6EECF244321}">
                <p14:modId xmlns:p14="http://schemas.microsoft.com/office/powerpoint/2010/main" val="3165921371"/>
              </p:ext>
            </p:extLst>
          </p:nvPr>
        </p:nvGraphicFramePr>
        <p:xfrm>
          <a:off x="680322" y="680224"/>
          <a:ext cx="6460708" cy="5174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539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8" name="Picture 57">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9" name="Picture 5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0" name="Rectangle 59">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2" name="Rectangle 61">
            <a:extLst>
              <a:ext uri="{FF2B5EF4-FFF2-40B4-BE49-F238E27FC236}">
                <a16:creationId xmlns:a16="http://schemas.microsoft.com/office/drawing/2014/main" id="{8F383800-5CEA-471E-91C6-604E9C8F9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2077B291-934C-486F-A7DD-F7B7568B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sp>
        <p:nvSpPr>
          <p:cNvPr id="64" name="Rectangle 63">
            <a:extLst>
              <a:ext uri="{FF2B5EF4-FFF2-40B4-BE49-F238E27FC236}">
                <a16:creationId xmlns:a16="http://schemas.microsoft.com/office/drawing/2014/main" id="{FE41C29D-0817-42AE-A275-5552F692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7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1AFE179-2F71-4019-9BED-8E72C0C07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000">
                <a:solidFill>
                  <a:srgbClr val="FFFFFF"/>
                </a:solidFill>
              </a:rPr>
              <a:t>General Fund</a:t>
            </a:r>
            <a:br>
              <a:rPr lang="en-US" sz="3000">
                <a:solidFill>
                  <a:srgbClr val="FFFFFF"/>
                </a:solidFill>
              </a:rPr>
            </a:br>
            <a:r>
              <a:rPr lang="en-US" sz="3000">
                <a:solidFill>
                  <a:srgbClr val="FFFFFF"/>
                </a:solidFill>
              </a:rPr>
              <a:t>FY25 Budget vs FY24 Budget  </a:t>
            </a:r>
          </a:p>
        </p:txBody>
      </p:sp>
      <p:sp>
        <p:nvSpPr>
          <p:cNvPr id="66" name="Rectangle 65">
            <a:extLst>
              <a:ext uri="{FF2B5EF4-FFF2-40B4-BE49-F238E27FC236}">
                <a16:creationId xmlns:a16="http://schemas.microsoft.com/office/drawing/2014/main" id="{333AFE41-7E9F-4E28-8263-5B498AA7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C553E99F-4FAF-422B-B3EA-84AF1AA08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214FAEF-3E6C-41BB-9945-719809A69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BEE8CAA7-DD8C-1656-0948-34B44681303F}"/>
              </a:ext>
            </a:extLst>
          </p:cNvPr>
          <p:cNvGraphicFramePr>
            <a:graphicFrameLocks/>
          </p:cNvGraphicFramePr>
          <p:nvPr>
            <p:extLst>
              <p:ext uri="{D42A27DB-BD31-4B8C-83A1-F6EECF244321}">
                <p14:modId xmlns:p14="http://schemas.microsoft.com/office/powerpoint/2010/main" val="1996314251"/>
              </p:ext>
            </p:extLst>
          </p:nvPr>
        </p:nvGraphicFramePr>
        <p:xfrm>
          <a:off x="10586" y="0"/>
          <a:ext cx="12188824" cy="45936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9475912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0" name="Picture 3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2" name="Picture 4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4" name="Rectangle 4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8" name="Rectangle 47">
            <a:extLst>
              <a:ext uri="{FF2B5EF4-FFF2-40B4-BE49-F238E27FC236}">
                <a16:creationId xmlns:a16="http://schemas.microsoft.com/office/drawing/2014/main" id="{8F383800-5CEA-471E-91C6-604E9C8F9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2077B291-934C-486F-A7DD-F7B7568B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sp>
        <p:nvSpPr>
          <p:cNvPr id="52" name="Rectangle 51">
            <a:extLst>
              <a:ext uri="{FF2B5EF4-FFF2-40B4-BE49-F238E27FC236}">
                <a16:creationId xmlns:a16="http://schemas.microsoft.com/office/drawing/2014/main" id="{FE41C29D-0817-42AE-A275-5552F692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7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21AFE179-2F71-4019-9BED-8E72C0C07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000" dirty="0">
                <a:solidFill>
                  <a:srgbClr val="FFFFFF"/>
                </a:solidFill>
              </a:rPr>
              <a:t>FY25 General Fund Expenses Departmental Comparison</a:t>
            </a:r>
          </a:p>
        </p:txBody>
      </p:sp>
      <p:sp>
        <p:nvSpPr>
          <p:cNvPr id="56" name="Rectangle 55">
            <a:extLst>
              <a:ext uri="{FF2B5EF4-FFF2-40B4-BE49-F238E27FC236}">
                <a16:creationId xmlns:a16="http://schemas.microsoft.com/office/drawing/2014/main" id="{333AFE41-7E9F-4E28-8263-5B498AA7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C553E99F-4FAF-422B-B3EA-84AF1AA08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214FAEF-3E6C-41BB-9945-719809A69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9E7A854B-B1E2-C390-C042-627386713A2B}"/>
              </a:ext>
            </a:extLst>
          </p:cNvPr>
          <p:cNvGraphicFramePr>
            <a:graphicFrameLocks/>
          </p:cNvGraphicFramePr>
          <p:nvPr>
            <p:extLst>
              <p:ext uri="{D42A27DB-BD31-4B8C-83A1-F6EECF244321}">
                <p14:modId xmlns:p14="http://schemas.microsoft.com/office/powerpoint/2010/main" val="3316419274"/>
              </p:ext>
            </p:extLst>
          </p:nvPr>
        </p:nvGraphicFramePr>
        <p:xfrm>
          <a:off x="-3174" y="0"/>
          <a:ext cx="12202584" cy="455703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7134635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7" name="Picture 1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9" name="Rectangle 1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5" name="Picture 2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Rectangle 2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1" name="Rectangle 3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3800">
                <a:solidFill>
                  <a:srgbClr val="FFFFFF"/>
                </a:solidFill>
              </a:rPr>
              <a:t>General Fund Revenues </a:t>
            </a:r>
            <a:br>
              <a:rPr lang="en-US" sz="3800">
                <a:solidFill>
                  <a:srgbClr val="FFFFFF"/>
                </a:solidFill>
              </a:rPr>
            </a:br>
            <a:r>
              <a:rPr lang="en-US" sz="3800">
                <a:solidFill>
                  <a:srgbClr val="FFFFFF"/>
                </a:solidFill>
              </a:rPr>
              <a:t>FY25 Budget vs FY24 Budget</a:t>
            </a:r>
          </a:p>
        </p:txBody>
      </p:sp>
      <p:sp>
        <p:nvSpPr>
          <p:cNvPr id="33" name="Rectangle 3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8209EC83-2EAD-86F9-8F6B-32F6287CAE0C}"/>
              </a:ext>
            </a:extLst>
          </p:cNvPr>
          <p:cNvGraphicFramePr>
            <a:graphicFrameLocks noGrp="1"/>
          </p:cNvGraphicFramePr>
          <p:nvPr>
            <p:extLst>
              <p:ext uri="{D42A27DB-BD31-4B8C-83A1-F6EECF244321}">
                <p14:modId xmlns:p14="http://schemas.microsoft.com/office/powerpoint/2010/main" val="2189827141"/>
              </p:ext>
            </p:extLst>
          </p:nvPr>
        </p:nvGraphicFramePr>
        <p:xfrm>
          <a:off x="5879031" y="955591"/>
          <a:ext cx="5057378" cy="4940040"/>
        </p:xfrm>
        <a:graphic>
          <a:graphicData uri="http://schemas.openxmlformats.org/drawingml/2006/table">
            <a:tbl>
              <a:tblPr firstRow="1" bandRow="1">
                <a:tableStyleId>{5C22544A-7EE6-4342-B048-85BDC9FD1C3A}</a:tableStyleId>
              </a:tblPr>
              <a:tblGrid>
                <a:gridCol w="2349469">
                  <a:extLst>
                    <a:ext uri="{9D8B030D-6E8A-4147-A177-3AD203B41FA5}">
                      <a16:colId xmlns:a16="http://schemas.microsoft.com/office/drawing/2014/main" val="2290401254"/>
                    </a:ext>
                  </a:extLst>
                </a:gridCol>
                <a:gridCol w="1495408">
                  <a:extLst>
                    <a:ext uri="{9D8B030D-6E8A-4147-A177-3AD203B41FA5}">
                      <a16:colId xmlns:a16="http://schemas.microsoft.com/office/drawing/2014/main" val="3702315869"/>
                    </a:ext>
                  </a:extLst>
                </a:gridCol>
                <a:gridCol w="1212501">
                  <a:extLst>
                    <a:ext uri="{9D8B030D-6E8A-4147-A177-3AD203B41FA5}">
                      <a16:colId xmlns:a16="http://schemas.microsoft.com/office/drawing/2014/main" val="690757382"/>
                    </a:ext>
                  </a:extLst>
                </a:gridCol>
              </a:tblGrid>
              <a:tr h="164668">
                <a:tc>
                  <a:txBody>
                    <a:bodyPr/>
                    <a:lstStyle/>
                    <a:p>
                      <a:pPr algn="l" fontAlgn="t"/>
                      <a:r>
                        <a:rPr lang="en-US" sz="800" u="none" strike="noStrike">
                          <a:effectLst/>
                        </a:rPr>
                        <a:t>Account Description</a:t>
                      </a:r>
                      <a:endParaRPr lang="en-US" sz="800" b="1" i="0" u="none" strike="noStrike">
                        <a:solidFill>
                          <a:srgbClr val="000000"/>
                        </a:solidFill>
                        <a:effectLst/>
                        <a:latin typeface="Calibri" panose="020F0502020204030204" pitchFamily="34" charset="0"/>
                      </a:endParaRPr>
                    </a:p>
                  </a:txBody>
                  <a:tcPr marL="5066" marR="5066" marT="5066" marB="0"/>
                </a:tc>
                <a:tc>
                  <a:txBody>
                    <a:bodyPr/>
                    <a:lstStyle/>
                    <a:p>
                      <a:pPr algn="l" fontAlgn="t"/>
                      <a:r>
                        <a:rPr lang="en-US" sz="800" u="none" strike="noStrike">
                          <a:effectLst/>
                        </a:rPr>
                        <a:t>2025 Manager Budget</a:t>
                      </a:r>
                      <a:endParaRPr lang="en-US" sz="800" b="1" i="0" u="none" strike="noStrike">
                        <a:solidFill>
                          <a:srgbClr val="000000"/>
                        </a:solidFill>
                        <a:effectLst/>
                        <a:latin typeface="Calibri" panose="020F0502020204030204" pitchFamily="34" charset="0"/>
                      </a:endParaRPr>
                    </a:p>
                  </a:txBody>
                  <a:tcPr marL="5066" marR="5066" marT="5066" marB="0"/>
                </a:tc>
                <a:tc>
                  <a:txBody>
                    <a:bodyPr/>
                    <a:lstStyle/>
                    <a:p>
                      <a:pPr algn="l" fontAlgn="t"/>
                      <a:r>
                        <a:rPr lang="en-US" sz="800" u="none" strike="noStrike">
                          <a:effectLst/>
                        </a:rPr>
                        <a:t>2024 Budgeted</a:t>
                      </a:r>
                      <a:endParaRPr lang="en-US" sz="800" b="1"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226848179"/>
                  </a:ext>
                </a:extLst>
              </a:tr>
              <a:tr h="164668">
                <a:tc>
                  <a:txBody>
                    <a:bodyPr/>
                    <a:lstStyle/>
                    <a:p>
                      <a:pPr algn="l" fontAlgn="t"/>
                      <a:r>
                        <a:rPr lang="en-US" sz="800" u="none" strike="noStrike">
                          <a:effectLst/>
                        </a:rPr>
                        <a:t>Real estate and personal prope</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($16,922,716.57)</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($15,902,055.59)</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620052746"/>
                  </a:ext>
                </a:extLst>
              </a:tr>
              <a:tr h="164668">
                <a:tc>
                  <a:txBody>
                    <a:bodyPr/>
                    <a:lstStyle/>
                    <a:p>
                      <a:pPr algn="l" fontAlgn="t"/>
                      <a:r>
                        <a:rPr lang="en-US" sz="800" u="none" strike="noStrike">
                          <a:effectLst/>
                        </a:rPr>
                        <a:t>In lieu of property taxes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($9,500.00)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($9,000.00)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911478528"/>
                  </a:ext>
                </a:extLst>
              </a:tr>
              <a:tr h="164668">
                <a:tc>
                  <a:txBody>
                    <a:bodyPr/>
                    <a:lstStyle/>
                    <a:p>
                      <a:pPr algn="l" fontAlgn="t"/>
                      <a:r>
                        <a:rPr lang="en-US" sz="800" u="none" strike="noStrike">
                          <a:effectLst/>
                        </a:rPr>
                        <a:t>Supplmental Real &amp; Prop Taxes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($11,000.00)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l" fontAlgn="t"/>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607216923"/>
                  </a:ext>
                </a:extLst>
              </a:tr>
              <a:tr h="164668">
                <a:tc>
                  <a:txBody>
                    <a:bodyPr/>
                    <a:lstStyle/>
                    <a:p>
                      <a:pPr algn="l" fontAlgn="t"/>
                      <a:r>
                        <a:rPr lang="en-US" sz="800" u="none" strike="noStrike">
                          <a:effectLst/>
                        </a:rPr>
                        <a:t>Motor vehicle excise taxes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($1,900,000.00)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($1,600,000.00)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3567391916"/>
                  </a:ext>
                </a:extLst>
              </a:tr>
              <a:tr h="164668">
                <a:tc>
                  <a:txBody>
                    <a:bodyPr/>
                    <a:lstStyle/>
                    <a:p>
                      <a:pPr algn="l" fontAlgn="t"/>
                      <a:r>
                        <a:rPr lang="en-US" sz="800" u="none" strike="noStrike">
                          <a:effectLst/>
                        </a:rPr>
                        <a:t>Boat excise taxes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($7,000.00)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($7,000.00)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208203561"/>
                  </a:ext>
                </a:extLst>
              </a:tr>
              <a:tr h="164668">
                <a:tc>
                  <a:txBody>
                    <a:bodyPr/>
                    <a:lstStyle/>
                    <a:p>
                      <a:pPr algn="l" fontAlgn="t"/>
                      <a:r>
                        <a:rPr lang="en-US" sz="800" u="none" strike="noStrike">
                          <a:effectLst/>
                        </a:rPr>
                        <a:t>Interest/Penalties on Taxes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($28,000.00)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($36,000.00)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3792485685"/>
                  </a:ext>
                </a:extLst>
              </a:tr>
              <a:tr h="164668">
                <a:tc>
                  <a:txBody>
                    <a:bodyPr/>
                    <a:lstStyle/>
                    <a:p>
                      <a:pPr algn="l" fontAlgn="t"/>
                      <a:r>
                        <a:rPr lang="en-US" sz="800" u="none" strike="noStrike">
                          <a:effectLst/>
                        </a:rPr>
                        <a:t>Agent Fees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($42,000.00)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($40,000.00)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864398766"/>
                  </a:ext>
                </a:extLst>
              </a:tr>
              <a:tr h="164668">
                <a:tc>
                  <a:txBody>
                    <a:bodyPr/>
                    <a:lstStyle/>
                    <a:p>
                      <a:pPr algn="l" fontAlgn="t"/>
                      <a:r>
                        <a:rPr lang="en-US" sz="800" u="none" strike="noStrike">
                          <a:effectLst/>
                        </a:rPr>
                        <a:t>State revenue sharing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($2,485,702.37)</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($2,220,323.00)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898114116"/>
                  </a:ext>
                </a:extLst>
              </a:tr>
              <a:tr h="164668">
                <a:tc>
                  <a:txBody>
                    <a:bodyPr/>
                    <a:lstStyle/>
                    <a:p>
                      <a:pPr algn="l" fontAlgn="t"/>
                      <a:r>
                        <a:rPr lang="en-US" sz="800" u="none" strike="noStrike">
                          <a:effectLst/>
                        </a:rPr>
                        <a:t>Urban road initiative program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($102,000.00)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($101,000.00)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966677964"/>
                  </a:ext>
                </a:extLst>
              </a:tr>
              <a:tr h="164668">
                <a:tc>
                  <a:txBody>
                    <a:bodyPr/>
                    <a:lstStyle/>
                    <a:p>
                      <a:pPr algn="l" fontAlgn="t"/>
                      <a:r>
                        <a:rPr lang="en-US" sz="800" u="none" strike="noStrike">
                          <a:effectLst/>
                        </a:rPr>
                        <a:t>Homestead exemption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($700,000.00)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($860,015.49)</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96750581"/>
                  </a:ext>
                </a:extLst>
              </a:tr>
              <a:tr h="164668">
                <a:tc>
                  <a:txBody>
                    <a:bodyPr/>
                    <a:lstStyle/>
                    <a:p>
                      <a:pPr algn="l" fontAlgn="t"/>
                      <a:r>
                        <a:rPr lang="en-US" sz="800" u="none" strike="noStrike">
                          <a:effectLst/>
                        </a:rPr>
                        <a:t>Veterans Reimbursement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615833304"/>
                  </a:ext>
                </a:extLst>
              </a:tr>
              <a:tr h="164668">
                <a:tc>
                  <a:txBody>
                    <a:bodyPr/>
                    <a:lstStyle/>
                    <a:p>
                      <a:pPr algn="l" fontAlgn="t"/>
                      <a:r>
                        <a:rPr lang="en-US" sz="800" u="none" strike="noStrike">
                          <a:effectLst/>
                        </a:rPr>
                        <a:t>Tree Growth Reimbursement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($17,000.00)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($16,000.00)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252708962"/>
                  </a:ext>
                </a:extLst>
              </a:tr>
              <a:tr h="164668">
                <a:tc>
                  <a:txBody>
                    <a:bodyPr/>
                    <a:lstStyle/>
                    <a:p>
                      <a:pPr algn="l" fontAlgn="t"/>
                      <a:r>
                        <a:rPr lang="en-US" sz="800" u="none" strike="noStrike">
                          <a:effectLst/>
                        </a:rPr>
                        <a:t>BETE Reimbursement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($300,000.00)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($250,596.17)</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044820629"/>
                  </a:ext>
                </a:extLst>
              </a:tr>
              <a:tr h="164668">
                <a:tc>
                  <a:txBody>
                    <a:bodyPr/>
                    <a:lstStyle/>
                    <a:p>
                      <a:pPr algn="l" fontAlgn="t"/>
                      <a:r>
                        <a:rPr lang="en-US" sz="800" u="none" strike="noStrike">
                          <a:effectLst/>
                        </a:rPr>
                        <a:t>State Road Revenue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($21,500.00)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($21,727.00)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138267444"/>
                  </a:ext>
                </a:extLst>
              </a:tr>
              <a:tr h="164668">
                <a:tc>
                  <a:txBody>
                    <a:bodyPr/>
                    <a:lstStyle/>
                    <a:p>
                      <a:pPr algn="l" fontAlgn="t"/>
                      <a:r>
                        <a:rPr lang="en-US" sz="800" u="none" strike="noStrike">
                          <a:effectLst/>
                        </a:rPr>
                        <a:t>Fax Revenue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284463548"/>
                  </a:ext>
                </a:extLst>
              </a:tr>
              <a:tr h="164668">
                <a:tc>
                  <a:txBody>
                    <a:bodyPr/>
                    <a:lstStyle/>
                    <a:p>
                      <a:pPr algn="l" fontAlgn="t"/>
                      <a:r>
                        <a:rPr lang="en-US" sz="800" u="none" strike="noStrike">
                          <a:effectLst/>
                        </a:rPr>
                        <a:t>Copier Revenue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($250.00)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620428700"/>
                  </a:ext>
                </a:extLst>
              </a:tr>
              <a:tr h="164668">
                <a:tc>
                  <a:txBody>
                    <a:bodyPr/>
                    <a:lstStyle/>
                    <a:p>
                      <a:pPr algn="l" fontAlgn="t"/>
                      <a:r>
                        <a:rPr lang="en-US" sz="800" u="none" strike="noStrike">
                          <a:effectLst/>
                        </a:rPr>
                        <a:t>NSF Fees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l" fontAlgn="t"/>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672095978"/>
                  </a:ext>
                </a:extLst>
              </a:tr>
              <a:tr h="164668">
                <a:tc>
                  <a:txBody>
                    <a:bodyPr/>
                    <a:lstStyle/>
                    <a:p>
                      <a:pPr algn="l" fontAlgn="t"/>
                      <a:r>
                        <a:rPr lang="en-US" sz="800" u="none" strike="noStrike">
                          <a:effectLst/>
                        </a:rPr>
                        <a:t>Sewer Dept Admin Reimbursement</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($21,364.66)</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($18,287.00)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3999518129"/>
                  </a:ext>
                </a:extLst>
              </a:tr>
              <a:tr h="164668">
                <a:tc>
                  <a:txBody>
                    <a:bodyPr/>
                    <a:lstStyle/>
                    <a:p>
                      <a:pPr algn="l" fontAlgn="t"/>
                      <a:r>
                        <a:rPr lang="en-US" sz="800" u="none" strike="noStrike">
                          <a:effectLst/>
                        </a:rPr>
                        <a:t>Sewer Dept Benefit Reimburseme</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($4,976.20)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($6,071.00)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016482882"/>
                  </a:ext>
                </a:extLst>
              </a:tr>
              <a:tr h="164668">
                <a:tc>
                  <a:txBody>
                    <a:bodyPr/>
                    <a:lstStyle/>
                    <a:p>
                      <a:pPr algn="l" fontAlgn="t"/>
                      <a:r>
                        <a:rPr lang="en-US" sz="800" u="none" strike="noStrike">
                          <a:effectLst/>
                        </a:rPr>
                        <a:t>Water Dept Admin Reimbursement</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($14,995.21)</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($14,192.00)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377929254"/>
                  </a:ext>
                </a:extLst>
              </a:tr>
              <a:tr h="164668">
                <a:tc>
                  <a:txBody>
                    <a:bodyPr/>
                    <a:lstStyle/>
                    <a:p>
                      <a:pPr algn="l" fontAlgn="t"/>
                      <a:r>
                        <a:rPr lang="en-US" sz="800" u="none" strike="noStrike">
                          <a:effectLst/>
                        </a:rPr>
                        <a:t>Water Dept Benefit Reimburseme</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($4,482.15)</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($5,122.00)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053877507"/>
                  </a:ext>
                </a:extLst>
              </a:tr>
              <a:tr h="164668">
                <a:tc>
                  <a:txBody>
                    <a:bodyPr/>
                    <a:lstStyle/>
                    <a:p>
                      <a:pPr algn="l" fontAlgn="t"/>
                      <a:r>
                        <a:rPr lang="en-US" sz="800" u="none" strike="noStrike">
                          <a:effectLst/>
                        </a:rPr>
                        <a:t>Water Dept IT Reimbursement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($5,000.00)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($4,800.00)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3580499808"/>
                  </a:ext>
                </a:extLst>
              </a:tr>
              <a:tr h="164668">
                <a:tc>
                  <a:txBody>
                    <a:bodyPr/>
                    <a:lstStyle/>
                    <a:p>
                      <a:pPr algn="l" fontAlgn="t"/>
                      <a:r>
                        <a:rPr lang="en-US" sz="800" u="none" strike="noStrike">
                          <a:effectLst/>
                        </a:rPr>
                        <a:t>Water Dept Insur Reimbursement</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($19,593.00)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453886457"/>
                  </a:ext>
                </a:extLst>
              </a:tr>
              <a:tr h="164668">
                <a:tc>
                  <a:txBody>
                    <a:bodyPr/>
                    <a:lstStyle/>
                    <a:p>
                      <a:pPr algn="l" fontAlgn="t"/>
                      <a:r>
                        <a:rPr lang="en-US" sz="800" u="none" strike="noStrike">
                          <a:effectLst/>
                        </a:rPr>
                        <a:t>Misc Revenue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563234415"/>
                  </a:ext>
                </a:extLst>
              </a:tr>
              <a:tr h="164668">
                <a:tc>
                  <a:txBody>
                    <a:bodyPr/>
                    <a:lstStyle/>
                    <a:p>
                      <a:pPr algn="l" fontAlgn="t"/>
                      <a:r>
                        <a:rPr lang="en-US" sz="800" u="none" strike="noStrike">
                          <a:effectLst/>
                        </a:rPr>
                        <a:t>MEMIC Dividend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($18,000.00)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173567065"/>
                  </a:ext>
                </a:extLst>
              </a:tr>
              <a:tr h="164668">
                <a:tc>
                  <a:txBody>
                    <a:bodyPr/>
                    <a:lstStyle/>
                    <a:p>
                      <a:pPr algn="l" fontAlgn="t"/>
                      <a:r>
                        <a:rPr lang="en-US" sz="800" u="none" strike="noStrike">
                          <a:effectLst/>
                        </a:rPr>
                        <a:t>Unemployment Dividend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($6,000.00)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610254798"/>
                  </a:ext>
                </a:extLst>
              </a:tr>
              <a:tr h="164668">
                <a:tc>
                  <a:txBody>
                    <a:bodyPr/>
                    <a:lstStyle/>
                    <a:p>
                      <a:pPr algn="l" fontAlgn="t"/>
                      <a:r>
                        <a:rPr lang="en-US" sz="800" u="none" strike="noStrike">
                          <a:effectLst/>
                        </a:rPr>
                        <a:t>Investment earnings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($175,000.00)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($100,000.00)</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681471212"/>
                  </a:ext>
                </a:extLst>
              </a:tr>
              <a:tr h="164668">
                <a:tc>
                  <a:txBody>
                    <a:bodyPr/>
                    <a:lstStyle/>
                    <a:p>
                      <a:pPr algn="l" fontAlgn="t"/>
                      <a:r>
                        <a:rPr lang="en-US" sz="800" u="none" strike="noStrike">
                          <a:effectLst/>
                        </a:rPr>
                        <a:t>COVID State Recovery Funds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1542717597"/>
                  </a:ext>
                </a:extLst>
              </a:tr>
              <a:tr h="164668">
                <a:tc>
                  <a:txBody>
                    <a:bodyPr/>
                    <a:lstStyle/>
                    <a:p>
                      <a:pPr algn="l" fontAlgn="t"/>
                      <a:r>
                        <a:rPr lang="en-US" sz="800" u="none" strike="noStrike">
                          <a:effectLst/>
                        </a:rPr>
                        <a:t>Insurance Claim Revenue       </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($5,000.00)</a:t>
                      </a:r>
                      <a:endParaRPr lang="en-US" sz="800" b="0" i="0" u="none" strike="noStrike">
                        <a:solidFill>
                          <a:srgbClr val="000000"/>
                        </a:solidFill>
                        <a:effectLst/>
                        <a:latin typeface="Calibri" panose="020F0502020204030204" pitchFamily="34" charset="0"/>
                      </a:endParaRPr>
                    </a:p>
                  </a:txBody>
                  <a:tcPr marL="5066" marR="5066" marT="5066"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5066" marR="5066" marT="5066" marB="0"/>
                </a:tc>
                <a:extLst>
                  <a:ext uri="{0D108BD9-81ED-4DB2-BD59-A6C34878D82A}">
                    <a16:rowId xmlns:a16="http://schemas.microsoft.com/office/drawing/2014/main" val="2347977408"/>
                  </a:ext>
                </a:extLst>
              </a:tr>
            </a:tbl>
          </a:graphicData>
        </a:graphic>
      </p:graphicFrame>
    </p:spTree>
    <p:extLst>
      <p:ext uri="{BB962C8B-B14F-4D97-AF65-F5344CB8AC3E}">
        <p14:creationId xmlns:p14="http://schemas.microsoft.com/office/powerpoint/2010/main" val="171742365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6" name="Rectangle 15">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1" name="Picture 10" descr="Calculator, pen, compass, money and a paper with graphs printed on it">
            <a:extLst>
              <a:ext uri="{FF2B5EF4-FFF2-40B4-BE49-F238E27FC236}">
                <a16:creationId xmlns:a16="http://schemas.microsoft.com/office/drawing/2014/main" id="{37F9F133-F6B1-E645-AFF8-49E5FB6F3536}"/>
              </a:ext>
            </a:extLst>
          </p:cNvPr>
          <p:cNvPicPr>
            <a:picLocks noChangeAspect="1"/>
          </p:cNvPicPr>
          <p:nvPr/>
        </p:nvPicPr>
        <p:blipFill rotWithShape="1">
          <a:blip r:embed="rId4"/>
          <a:srcRect l="31720" r="27497" b="-1"/>
          <a:stretch/>
        </p:blipFill>
        <p:spPr>
          <a:xfrm>
            <a:off x="7547810" y="10"/>
            <a:ext cx="4641013" cy="6856310"/>
          </a:xfrm>
          <a:prstGeom prst="rect">
            <a:avLst/>
          </a:prstGeom>
          <a:ln>
            <a:noFill/>
          </a:ln>
          <a:effectLst/>
        </p:spPr>
      </p:pic>
      <p:sp>
        <p:nvSpPr>
          <p:cNvPr id="19" name="Rectangle 18">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Mil Rate Calculation</a:t>
            </a:r>
          </a:p>
        </p:txBody>
      </p:sp>
      <p:pic>
        <p:nvPicPr>
          <p:cNvPr id="21" name="Picture 20">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9" name="TextBox 8"/>
          <p:cNvSpPr txBox="1"/>
          <p:nvPr/>
        </p:nvSpPr>
        <p:spPr>
          <a:xfrm>
            <a:off x="680321" y="2336873"/>
            <a:ext cx="6423211" cy="3599316"/>
          </a:xfrm>
          <a:prstGeom prst="rect">
            <a:avLst/>
          </a:prstGeom>
        </p:spPr>
        <p:txBody>
          <a:bodyPr vert="horz" lIns="91440" tIns="45720" rIns="91440" bIns="45720" rtlCol="0">
            <a:normAutofit/>
          </a:bodyPr>
          <a:lstStyle/>
          <a:p>
            <a:pPr defTabSz="914400">
              <a:lnSpc>
                <a:spcPct val="90000"/>
              </a:lnSpc>
              <a:spcAft>
                <a:spcPts val="600"/>
              </a:spcAft>
            </a:pPr>
            <a:r>
              <a:rPr lang="en-US" sz="1700" dirty="0"/>
              <a:t>Each year, Town Council, during its budgetary process, approves the amount of revenue required to operate the municipality, which includes schools and county government.  From this amount they subtract the known revenues, such as excise tax, state revenue sharing, fees, and so on.  The remainder represents the amount of money to be raised by property taxes.  The amount to be raised is divided by the total assessed value of all property in the municipality and multiplied by 1,000 to calculate the ‘mil rate.’</a:t>
            </a:r>
          </a:p>
          <a:p>
            <a:pPr indent="-228600" defTabSz="914400">
              <a:lnSpc>
                <a:spcPct val="90000"/>
              </a:lnSpc>
              <a:spcAft>
                <a:spcPts val="600"/>
              </a:spcAft>
              <a:buFont typeface="Arial" panose="020B0604020202020204" pitchFamily="34" charset="0"/>
              <a:buChar char="•"/>
            </a:pPr>
            <a:endParaRPr lang="en-US" sz="1700" dirty="0"/>
          </a:p>
          <a:p>
            <a:pPr defTabSz="914400">
              <a:lnSpc>
                <a:spcPct val="90000"/>
              </a:lnSpc>
              <a:spcAft>
                <a:spcPts val="600"/>
              </a:spcAft>
            </a:pPr>
            <a:r>
              <a:rPr lang="en-US" sz="1700" dirty="0"/>
              <a:t>The word “mil” is derived from the Latin word for one thousand.  In tax terms, one mil is one dollar owed in tax for every one thousand dollars of assessed property value.</a:t>
            </a:r>
          </a:p>
        </p:txBody>
      </p:sp>
    </p:spTree>
    <p:extLst>
      <p:ext uri="{BB962C8B-B14F-4D97-AF65-F5344CB8AC3E}">
        <p14:creationId xmlns:p14="http://schemas.microsoft.com/office/powerpoint/2010/main" val="1948502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EC2E8-34EE-1F63-76A6-D8CB2140FC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9837D-F1D8-C46E-8619-BC96CBB9CB26}"/>
              </a:ext>
            </a:extLst>
          </p:cNvPr>
          <p:cNvSpPr>
            <a:spLocks noGrp="1"/>
          </p:cNvSpPr>
          <p:nvPr>
            <p:ph type="title"/>
          </p:nvPr>
        </p:nvSpPr>
        <p:spPr/>
        <p:txBody>
          <a:bodyPr/>
          <a:lstStyle/>
          <a:p>
            <a:r>
              <a:rPr lang="en-US" dirty="0"/>
              <a:t>SUMMARY: Mil Rate Impact</a:t>
            </a:r>
          </a:p>
        </p:txBody>
      </p:sp>
      <p:graphicFrame>
        <p:nvGraphicFramePr>
          <p:cNvPr id="11" name="Content Placeholder 3">
            <a:extLst>
              <a:ext uri="{FF2B5EF4-FFF2-40B4-BE49-F238E27FC236}">
                <a16:creationId xmlns:a16="http://schemas.microsoft.com/office/drawing/2014/main" id="{227487D9-5314-146D-8B2B-E743A19D6700}"/>
              </a:ext>
            </a:extLst>
          </p:cNvPr>
          <p:cNvGraphicFramePr>
            <a:graphicFrameLocks noGrp="1"/>
          </p:cNvGraphicFramePr>
          <p:nvPr>
            <p:ph sz="half" idx="4294967295"/>
            <p:extLst>
              <p:ext uri="{D42A27DB-BD31-4B8C-83A1-F6EECF244321}">
                <p14:modId xmlns:p14="http://schemas.microsoft.com/office/powerpoint/2010/main" val="253869915"/>
              </p:ext>
            </p:extLst>
          </p:nvPr>
        </p:nvGraphicFramePr>
        <p:xfrm>
          <a:off x="1671992" y="3321197"/>
          <a:ext cx="8261753" cy="245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AC0D348-5744-D614-4A2C-3B4DDF5DDBD2}"/>
              </a:ext>
            </a:extLst>
          </p:cNvPr>
          <p:cNvSpPr txBox="1"/>
          <p:nvPr/>
        </p:nvSpPr>
        <p:spPr>
          <a:xfrm>
            <a:off x="802129" y="2346849"/>
            <a:ext cx="4685122" cy="461665"/>
          </a:xfrm>
          <a:prstGeom prst="rect">
            <a:avLst/>
          </a:prstGeom>
          <a:noFill/>
        </p:spPr>
        <p:txBody>
          <a:bodyPr wrap="square" rtlCol="0">
            <a:spAutoFit/>
          </a:bodyPr>
          <a:lstStyle/>
          <a:p>
            <a:r>
              <a:rPr lang="en-US" sz="2400" dirty="0"/>
              <a:t>What does this mean for Lisbon? </a:t>
            </a:r>
          </a:p>
        </p:txBody>
      </p:sp>
    </p:spTree>
    <p:extLst>
      <p:ext uri="{BB962C8B-B14F-4D97-AF65-F5344CB8AC3E}">
        <p14:creationId xmlns:p14="http://schemas.microsoft.com/office/powerpoint/2010/main" val="11293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0321" y="321733"/>
            <a:ext cx="9900593" cy="1080938"/>
          </a:xfrm>
        </p:spPr>
        <p:txBody>
          <a:bodyPr>
            <a:normAutofit/>
          </a:bodyPr>
          <a:lstStyle/>
          <a:p>
            <a:r>
              <a:rPr lang="en-US">
                <a:solidFill>
                  <a:srgbClr val="FFFFFF"/>
                </a:solidFill>
              </a:rPr>
              <a:t>Fund Balance Policy</a:t>
            </a:r>
          </a:p>
        </p:txBody>
      </p:sp>
      <p:sp>
        <p:nvSpPr>
          <p:cNvPr id="27" name="Rectangle 26">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12192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19275" y="1724401"/>
            <a:ext cx="10950401" cy="4611989"/>
          </a:xfrm>
        </p:spPr>
        <p:txBody>
          <a:bodyPr anchor="t">
            <a:noAutofit/>
          </a:bodyPr>
          <a:lstStyle/>
          <a:p>
            <a:pPr marL="0" indent="0">
              <a:buNone/>
            </a:pPr>
            <a:r>
              <a:rPr lang="en-US" sz="1400" dirty="0"/>
              <a:t>Sec. 86-1. - Fund balance policy. </a:t>
            </a:r>
          </a:p>
          <a:p>
            <a:pPr marL="0" indent="0">
              <a:buNone/>
            </a:pPr>
            <a:r>
              <a:rPr lang="en-US" sz="1400" dirty="0"/>
              <a:t>(a)  The Town of Lisbon recognizes the importance of maintaining an appropriate level of undesignated fund balance. The town's unassigned GF fund balance serves a number of stabilizing purposes. It is a surplus of amounts which have accrued from unexpected operating budget surplus and unanticipated excess revenues. The surplus also provides the town with an amount for use in unforeseen, unbudgeted emergency situations, and provides a cash flow cushion to offset the need for borrowing in anticipation of tax receipts. </a:t>
            </a:r>
          </a:p>
          <a:p>
            <a:pPr marL="0" indent="0">
              <a:buNone/>
            </a:pPr>
            <a:r>
              <a:rPr lang="en-US" sz="1400" dirty="0"/>
              <a:t>(b)  In order to maintain financial stability, the town has established this policy to maintain an unassigned GF fund balance no less than 12% and no more than 16% of the current fiscal year's budget as defined below: </a:t>
            </a:r>
          </a:p>
          <a:p>
            <a:pPr marL="0" indent="0">
              <a:buNone/>
            </a:pPr>
            <a:r>
              <a:rPr lang="en-US" sz="1400" dirty="0"/>
              <a:t>Gross town operating budget, including town's share of school budget, town's portion of the county's operating budget, and debt service. </a:t>
            </a:r>
          </a:p>
          <a:p>
            <a:pPr marL="0" indent="0">
              <a:buNone/>
            </a:pPr>
            <a:r>
              <a:rPr lang="en-US" sz="1400" dirty="0"/>
              <a:t>(c)  Once the town achieves its goal of an appropriate level of undesignated fund balance, any excess funds may be utilized for other municipal purposes, including, without limitation, additional capital improvement needs, tax rate stabilization, or reduction purposes. For example, by utilizing excess fund balances for capital improvements, the town will reduce the need to incur long-term debt and will avoid creating an operating funding gap for subsequent fiscal years. </a:t>
            </a:r>
          </a:p>
          <a:p>
            <a:pPr marL="0" indent="0">
              <a:buNone/>
            </a:pPr>
            <a:r>
              <a:rPr lang="en-US" sz="1400" dirty="0"/>
              <a:t>(d)  This policy has been adopted by the town to recognize the financial importance of a stable and sufficient level of undesignated fund balance. However, the town, reserves the right to appropriate funds from the undesignated fund balance for emergencies and other requirements the town believes to be in the best interest of the town. </a:t>
            </a:r>
          </a:p>
          <a:p>
            <a:pPr marL="0" indent="0">
              <a:buNone/>
            </a:pPr>
            <a:r>
              <a:rPr lang="en-US" sz="1400" dirty="0"/>
              <a:t>(e)  In the event the town's undesignated fund balance drops below the 12% minimum, a written plan to replenish the fund within a maximum of three fiscal years must be approved by the town council at the time of the emergency GF fund balance appropriation. </a:t>
            </a:r>
          </a:p>
          <a:p>
            <a:pPr marL="0" indent="0">
              <a:buNone/>
            </a:pPr>
            <a:endParaRPr lang="en-US" sz="1400" dirty="0"/>
          </a:p>
          <a:p>
            <a:pPr marL="0" indent="0">
              <a:buNone/>
            </a:pPr>
            <a:r>
              <a:rPr lang="en-US" sz="1400" dirty="0"/>
              <a:t>(Sel. Ord. of 2-7-2006, § 5.166; </a:t>
            </a:r>
            <a:r>
              <a:rPr lang="en-US" sz="1400" u="sng" dirty="0">
                <a:hlinkClick r:id="rId4"/>
              </a:rPr>
              <a:t>C.M. of 3-7-2017, V. 2017-51 </a:t>
            </a:r>
            <a:r>
              <a:rPr lang="en-US" sz="1400" dirty="0"/>
              <a:t>) </a:t>
            </a:r>
          </a:p>
        </p:txBody>
      </p:sp>
    </p:spTree>
    <p:extLst>
      <p:ext uri="{BB962C8B-B14F-4D97-AF65-F5344CB8AC3E}">
        <p14:creationId xmlns:p14="http://schemas.microsoft.com/office/powerpoint/2010/main" val="201971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8" name="Picture 57">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60" name="Picture 59">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2" name="Rectangle 61">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6" name="Rectangle 65">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0" name="Rectangle 69">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74" name="Rectangle 73">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Capital Improvement Plan</a:t>
            </a:r>
          </a:p>
        </p:txBody>
      </p:sp>
      <p:graphicFrame>
        <p:nvGraphicFramePr>
          <p:cNvPr id="5" name="Content Placeholder 2">
            <a:extLst>
              <a:ext uri="{FF2B5EF4-FFF2-40B4-BE49-F238E27FC236}">
                <a16:creationId xmlns:a16="http://schemas.microsoft.com/office/drawing/2014/main" id="{BEF3AFE4-2ED5-6BC3-315B-54F3CEC54FAC}"/>
              </a:ext>
            </a:extLst>
          </p:cNvPr>
          <p:cNvGraphicFramePr>
            <a:graphicFrameLocks noGrp="1"/>
          </p:cNvGraphicFramePr>
          <p:nvPr>
            <p:ph sz="half" idx="1"/>
            <p:extLst>
              <p:ext uri="{D42A27DB-BD31-4B8C-83A1-F6EECF244321}">
                <p14:modId xmlns:p14="http://schemas.microsoft.com/office/powerpoint/2010/main" val="75214004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5571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0" name="Rectangle 39">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44" name="Rectangle 43">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3700"/>
              <a:t>Town of Lisbon Summary – 5 Year CIP </a:t>
            </a:r>
          </a:p>
        </p:txBody>
      </p:sp>
      <p:sp>
        <p:nvSpPr>
          <p:cNvPr id="46" name="Rectangle 45">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752D2120-F4F0-49DC-F408-A781D6C9C5DF}"/>
              </a:ext>
            </a:extLst>
          </p:cNvPr>
          <p:cNvGraphicFramePr>
            <a:graphicFrameLocks noGrp="1"/>
          </p:cNvGraphicFramePr>
          <p:nvPr>
            <p:extLst>
              <p:ext uri="{D42A27DB-BD31-4B8C-83A1-F6EECF244321}">
                <p14:modId xmlns:p14="http://schemas.microsoft.com/office/powerpoint/2010/main" val="4056906312"/>
              </p:ext>
            </p:extLst>
          </p:nvPr>
        </p:nvGraphicFramePr>
        <p:xfrm>
          <a:off x="0" y="0"/>
          <a:ext cx="12181414" cy="4601579"/>
        </p:xfrm>
        <a:graphic>
          <a:graphicData uri="http://schemas.openxmlformats.org/drawingml/2006/table">
            <a:tbl>
              <a:tblPr firstRow="1" bandRow="1">
                <a:tableStyleId>{5C22544A-7EE6-4342-B048-85BDC9FD1C3A}</a:tableStyleId>
              </a:tblPr>
              <a:tblGrid>
                <a:gridCol w="1084158">
                  <a:extLst>
                    <a:ext uri="{9D8B030D-6E8A-4147-A177-3AD203B41FA5}">
                      <a16:colId xmlns:a16="http://schemas.microsoft.com/office/drawing/2014/main" val="2199814603"/>
                    </a:ext>
                  </a:extLst>
                </a:gridCol>
                <a:gridCol w="2537911">
                  <a:extLst>
                    <a:ext uri="{9D8B030D-6E8A-4147-A177-3AD203B41FA5}">
                      <a16:colId xmlns:a16="http://schemas.microsoft.com/office/drawing/2014/main" val="994772513"/>
                    </a:ext>
                  </a:extLst>
                </a:gridCol>
                <a:gridCol w="1711869">
                  <a:extLst>
                    <a:ext uri="{9D8B030D-6E8A-4147-A177-3AD203B41FA5}">
                      <a16:colId xmlns:a16="http://schemas.microsoft.com/office/drawing/2014/main" val="3175504109"/>
                    </a:ext>
                  </a:extLst>
                </a:gridCol>
                <a:gridCol w="1711869">
                  <a:extLst>
                    <a:ext uri="{9D8B030D-6E8A-4147-A177-3AD203B41FA5}">
                      <a16:colId xmlns:a16="http://schemas.microsoft.com/office/drawing/2014/main" val="3977557674"/>
                    </a:ext>
                  </a:extLst>
                </a:gridCol>
                <a:gridCol w="1711869">
                  <a:extLst>
                    <a:ext uri="{9D8B030D-6E8A-4147-A177-3AD203B41FA5}">
                      <a16:colId xmlns:a16="http://schemas.microsoft.com/office/drawing/2014/main" val="3654197261"/>
                    </a:ext>
                  </a:extLst>
                </a:gridCol>
                <a:gridCol w="1711869">
                  <a:extLst>
                    <a:ext uri="{9D8B030D-6E8A-4147-A177-3AD203B41FA5}">
                      <a16:colId xmlns:a16="http://schemas.microsoft.com/office/drawing/2014/main" val="1791512073"/>
                    </a:ext>
                  </a:extLst>
                </a:gridCol>
                <a:gridCol w="1711869">
                  <a:extLst>
                    <a:ext uri="{9D8B030D-6E8A-4147-A177-3AD203B41FA5}">
                      <a16:colId xmlns:a16="http://schemas.microsoft.com/office/drawing/2014/main" val="1812096934"/>
                    </a:ext>
                  </a:extLst>
                </a:gridCol>
              </a:tblGrid>
              <a:tr h="122129">
                <a:tc>
                  <a:txBody>
                    <a:bodyPr/>
                    <a:lstStyle/>
                    <a:p>
                      <a:pPr algn="l" fontAlgn="b"/>
                      <a:r>
                        <a:rPr lang="en-US" sz="800" u="none" strike="noStrike">
                          <a:effectLst/>
                        </a:rPr>
                        <a:t>Department</a:t>
                      </a:r>
                      <a:endParaRPr lang="en-US" sz="800" b="1"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Account Description</a:t>
                      </a:r>
                      <a:endParaRPr lang="en-US" sz="800" b="1" i="0" u="none" strike="noStrike">
                        <a:solidFill>
                          <a:srgbClr val="000000"/>
                        </a:solidFill>
                        <a:effectLst/>
                        <a:latin typeface="Calibri" panose="020F0502020204030204" pitchFamily="34" charset="0"/>
                      </a:endParaRPr>
                    </a:p>
                  </a:txBody>
                  <a:tcPr marL="2447" marR="2447" marT="2447" marB="0"/>
                </a:tc>
                <a:tc>
                  <a:txBody>
                    <a:bodyPr/>
                    <a:lstStyle/>
                    <a:p>
                      <a:pPr algn="l" fontAlgn="t"/>
                      <a:r>
                        <a:rPr lang="en-US" sz="800" u="none" strike="noStrike">
                          <a:effectLst/>
                        </a:rPr>
                        <a:t>2025 Manager Budget</a:t>
                      </a:r>
                      <a:endParaRPr lang="en-US" sz="800" b="1" i="0" u="none" strike="noStrike">
                        <a:solidFill>
                          <a:srgbClr val="000000"/>
                        </a:solidFill>
                        <a:effectLst/>
                        <a:latin typeface="Calibri" panose="020F0502020204030204" pitchFamily="34" charset="0"/>
                      </a:endParaRPr>
                    </a:p>
                  </a:txBody>
                  <a:tcPr marL="2447" marR="2447" marT="2447" marB="0"/>
                </a:tc>
                <a:tc>
                  <a:txBody>
                    <a:bodyPr/>
                    <a:lstStyle/>
                    <a:p>
                      <a:pPr algn="l" fontAlgn="t"/>
                      <a:r>
                        <a:rPr lang="en-US" sz="800" u="none" strike="noStrike">
                          <a:effectLst/>
                        </a:rPr>
                        <a:t>2026 Manager Budget</a:t>
                      </a:r>
                      <a:endParaRPr lang="en-US" sz="800" b="1" i="0" u="none" strike="noStrike">
                        <a:solidFill>
                          <a:srgbClr val="000000"/>
                        </a:solidFill>
                        <a:effectLst/>
                        <a:latin typeface="Calibri" panose="020F0502020204030204" pitchFamily="34" charset="0"/>
                      </a:endParaRPr>
                    </a:p>
                  </a:txBody>
                  <a:tcPr marL="2447" marR="2447" marT="2447" marB="0"/>
                </a:tc>
                <a:tc>
                  <a:txBody>
                    <a:bodyPr/>
                    <a:lstStyle/>
                    <a:p>
                      <a:pPr algn="l" fontAlgn="t"/>
                      <a:r>
                        <a:rPr lang="en-US" sz="800" u="none" strike="noStrike">
                          <a:effectLst/>
                        </a:rPr>
                        <a:t>2027 Manager Budget</a:t>
                      </a:r>
                      <a:endParaRPr lang="en-US" sz="800" b="1" i="0" u="none" strike="noStrike">
                        <a:solidFill>
                          <a:srgbClr val="000000"/>
                        </a:solidFill>
                        <a:effectLst/>
                        <a:latin typeface="Calibri" panose="020F0502020204030204" pitchFamily="34" charset="0"/>
                      </a:endParaRPr>
                    </a:p>
                  </a:txBody>
                  <a:tcPr marL="2447" marR="2447" marT="2447" marB="0"/>
                </a:tc>
                <a:tc>
                  <a:txBody>
                    <a:bodyPr/>
                    <a:lstStyle/>
                    <a:p>
                      <a:pPr algn="l" fontAlgn="t"/>
                      <a:r>
                        <a:rPr lang="en-US" sz="800" u="none" strike="noStrike">
                          <a:effectLst/>
                        </a:rPr>
                        <a:t>2028 Manager Budget</a:t>
                      </a:r>
                      <a:endParaRPr lang="en-US" sz="800" b="1" i="0" u="none" strike="noStrike">
                        <a:solidFill>
                          <a:srgbClr val="000000"/>
                        </a:solidFill>
                        <a:effectLst/>
                        <a:latin typeface="Calibri" panose="020F0502020204030204" pitchFamily="34" charset="0"/>
                      </a:endParaRPr>
                    </a:p>
                  </a:txBody>
                  <a:tcPr marL="2447" marR="2447" marT="2447" marB="0"/>
                </a:tc>
                <a:tc>
                  <a:txBody>
                    <a:bodyPr/>
                    <a:lstStyle/>
                    <a:p>
                      <a:pPr algn="l" fontAlgn="t"/>
                      <a:r>
                        <a:rPr lang="en-US" sz="800" u="none" strike="noStrike">
                          <a:effectLst/>
                        </a:rPr>
                        <a:t>2029 Manager Budget</a:t>
                      </a:r>
                      <a:endParaRPr lang="en-US" sz="800" b="1"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662925934"/>
                  </a:ext>
                </a:extLst>
              </a:tr>
              <a:tr h="122129">
                <a:tc>
                  <a:txBody>
                    <a:bodyPr/>
                    <a:lstStyle/>
                    <a:p>
                      <a:pPr algn="l" fontAlgn="b"/>
                      <a:r>
                        <a:rPr lang="en-US" sz="800" u="none" strike="noStrike">
                          <a:effectLst/>
                        </a:rPr>
                        <a:t>ACO</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($58,900.00)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133337051"/>
                  </a:ext>
                </a:extLst>
              </a:tr>
              <a:tr h="122129">
                <a:tc>
                  <a:txBody>
                    <a:bodyPr/>
                    <a:lstStyle/>
                    <a:p>
                      <a:pPr algn="l" fontAlgn="b"/>
                      <a:r>
                        <a:rPr lang="en-US" sz="800" u="none" strike="noStrike">
                          <a:effectLst/>
                        </a:rPr>
                        <a:t>ACO</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Special Reserve - ACO</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289742148"/>
                  </a:ext>
                </a:extLst>
              </a:tr>
              <a:tr h="122129">
                <a:tc>
                  <a:txBody>
                    <a:bodyPr/>
                    <a:lstStyle/>
                    <a:p>
                      <a:pPr algn="l" fontAlgn="b"/>
                      <a:r>
                        <a:rPr lang="en-US" sz="800" u="none" strike="noStrike">
                          <a:effectLst/>
                        </a:rPr>
                        <a:t>ACO</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ACO Vehicle Equipmnt</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$27,400.00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4051814576"/>
                  </a:ext>
                </a:extLst>
              </a:tr>
              <a:tr h="122129">
                <a:tc>
                  <a:txBody>
                    <a:bodyPr/>
                    <a:lstStyle/>
                    <a:p>
                      <a:pPr algn="l" fontAlgn="b"/>
                      <a:r>
                        <a:rPr lang="en-US" sz="800" u="none" strike="noStrike">
                          <a:effectLst/>
                        </a:rPr>
                        <a:t>ACO</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ACO Vehicle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$51,500.00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81836980"/>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Other Bonds Issued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($654,870.00)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($1,002,013.00)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($1,927,173.00)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962543822"/>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($25,088.00)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($28,098.00)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($113,448.00)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($47,247.00)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480017171"/>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Vehicle Reserve</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($250,000.00)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506160338"/>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Equipment Reserve</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($300,000.00)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428251719"/>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Fire Equipment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$25,088.00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$28,098.00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$113,448.00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$347,247.00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441249989"/>
                  </a:ext>
                </a:extLst>
              </a:tr>
              <a:tr h="122129">
                <a:tc>
                  <a:txBody>
                    <a:bodyPr/>
                    <a:lstStyle/>
                    <a:p>
                      <a:pPr algn="l" fontAlgn="b"/>
                      <a:r>
                        <a:rPr lang="en-US" sz="800" u="none" strike="noStrike">
                          <a:effectLst/>
                        </a:rPr>
                        <a:t>Fire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Fire - Vehicles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$654,870.00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$1,002,013.00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$1,927,173.00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$250,000.00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236106285"/>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($114,000.00)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($180,000.00)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($8,000.00)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399881549"/>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Beaver Park Reserve</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807946854"/>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Parks/Rec Equipmnt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$8,000.00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614244566"/>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Parks/Rec Buildings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$34,000.00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559066863"/>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Parks/Rec Land Impro</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866906673"/>
                  </a:ext>
                </a:extLst>
              </a:tr>
              <a:tr h="122129">
                <a:tc>
                  <a:txBody>
                    <a:bodyPr/>
                    <a:lstStyle/>
                    <a:p>
                      <a:pPr algn="l" fontAlgn="b"/>
                      <a:r>
                        <a:rPr lang="en-US" sz="800" u="none" strike="noStrike">
                          <a:effectLst/>
                        </a:rPr>
                        <a:t>Parks/Rec</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Parks/Rec Vehicles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$85,000.00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4203799834"/>
                  </a:ext>
                </a:extLst>
              </a:tr>
              <a:tr h="122129">
                <a:tc>
                  <a:txBody>
                    <a:bodyPr/>
                    <a:lstStyle/>
                    <a:p>
                      <a:pPr algn="l" fontAlgn="b"/>
                      <a:r>
                        <a:rPr lang="en-US" sz="800" u="none" strike="noStrike">
                          <a:effectLst/>
                        </a:rPr>
                        <a:t>Police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Police Vehicle Reserve</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($67,700.00)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739526858"/>
                  </a:ext>
                </a:extLst>
              </a:tr>
              <a:tr h="122129">
                <a:tc>
                  <a:txBody>
                    <a:bodyPr/>
                    <a:lstStyle/>
                    <a:p>
                      <a:pPr algn="l" fontAlgn="b"/>
                      <a:r>
                        <a:rPr lang="en-US" sz="800" u="none" strike="noStrike">
                          <a:effectLst/>
                        </a:rPr>
                        <a:t>Police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Police Equipment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503001019"/>
                  </a:ext>
                </a:extLst>
              </a:tr>
              <a:tr h="122129">
                <a:tc>
                  <a:txBody>
                    <a:bodyPr/>
                    <a:lstStyle/>
                    <a:p>
                      <a:pPr algn="l" fontAlgn="b"/>
                      <a:r>
                        <a:rPr lang="en-US" sz="800" u="none" strike="noStrike">
                          <a:effectLst/>
                        </a:rPr>
                        <a:t>Police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Police Vehicles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$67,700.00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$90,000.00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847592978"/>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Federal capital grants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($1,000,000.00)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018810515"/>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($784,000.00)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($475,000.00)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($525,000.00)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($475,000.00)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($975,000.00)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975372169"/>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Other Bonds Issued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($105,000.00)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($360,000.00)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515810940"/>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PW Equipment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998351830"/>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PW Vehicles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$269,000.00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$155,000.00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$210,000.00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4213324232"/>
                  </a:ext>
                </a:extLst>
              </a:tr>
              <a:tr h="122129">
                <a:tc>
                  <a:txBody>
                    <a:bodyPr/>
                    <a:lstStyle/>
                    <a:p>
                      <a:pPr algn="l" fontAlgn="b"/>
                      <a:r>
                        <a:rPr lang="en-US" sz="800" u="none" strike="noStrike">
                          <a:effectLst/>
                        </a:rPr>
                        <a:t>Public Works</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PW Infrastructure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$1,475,000.00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$475,000.00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$975,000.00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837634231"/>
                  </a:ext>
                </a:extLst>
              </a:tr>
              <a:tr h="122129">
                <a:tc>
                  <a:txBody>
                    <a:bodyPr/>
                    <a:lstStyle/>
                    <a:p>
                      <a:pPr algn="l" fontAlgn="b"/>
                      <a:r>
                        <a:rPr lang="en-US" sz="800" u="none" strike="noStrike">
                          <a:effectLst/>
                        </a:rPr>
                        <a:t>Sewer</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USDA-RD Loan/Grant Proceeds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($1,300,000.00)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355642182"/>
                  </a:ext>
                </a:extLst>
              </a:tr>
              <a:tr h="122129">
                <a:tc>
                  <a:txBody>
                    <a:bodyPr/>
                    <a:lstStyle/>
                    <a:p>
                      <a:pPr algn="l" fontAlgn="b"/>
                      <a:r>
                        <a:rPr lang="en-US" sz="800" u="none" strike="noStrike">
                          <a:effectLst/>
                        </a:rPr>
                        <a:t>Sewer</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Sewer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($670,000.00)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($150,000.00)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($140,000.00)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($108,000.00)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577815039"/>
                  </a:ext>
                </a:extLst>
              </a:tr>
              <a:tr h="122129">
                <a:tc>
                  <a:txBody>
                    <a:bodyPr/>
                    <a:lstStyle/>
                    <a:p>
                      <a:pPr algn="l" fontAlgn="b"/>
                      <a:r>
                        <a:rPr lang="en-US" sz="800" u="none" strike="noStrike">
                          <a:effectLst/>
                        </a:rPr>
                        <a:t>Sewer</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Other Bonds Issued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647850708"/>
                  </a:ext>
                </a:extLst>
              </a:tr>
              <a:tr h="122129">
                <a:tc>
                  <a:txBody>
                    <a:bodyPr/>
                    <a:lstStyle/>
                    <a:p>
                      <a:pPr algn="l" fontAlgn="b"/>
                      <a:r>
                        <a:rPr lang="en-US" sz="800" u="none" strike="noStrike">
                          <a:effectLst/>
                        </a:rPr>
                        <a:t>Sewer</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WWTP Vehicles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$500,000.00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411796422"/>
                  </a:ext>
                </a:extLst>
              </a:tr>
              <a:tr h="122129">
                <a:tc>
                  <a:txBody>
                    <a:bodyPr/>
                    <a:lstStyle/>
                    <a:p>
                      <a:pPr algn="l" fontAlgn="b"/>
                      <a:r>
                        <a:rPr lang="en-US" sz="800" u="none" strike="noStrike">
                          <a:effectLst/>
                        </a:rPr>
                        <a:t>Sewer</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WWTP Equipment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$1,950,000.00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$150,000.00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$100,000.00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$78,000.00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416658543"/>
                  </a:ext>
                </a:extLst>
              </a:tr>
              <a:tr h="122129">
                <a:tc>
                  <a:txBody>
                    <a:bodyPr/>
                    <a:lstStyle/>
                    <a:p>
                      <a:pPr algn="l" fontAlgn="b"/>
                      <a:r>
                        <a:rPr lang="en-US" sz="800" u="none" strike="noStrike">
                          <a:effectLst/>
                        </a:rPr>
                        <a:t>Solid Waste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($99,000.00)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100719477"/>
                  </a:ext>
                </a:extLst>
              </a:tr>
              <a:tr h="122129">
                <a:tc>
                  <a:txBody>
                    <a:bodyPr/>
                    <a:lstStyle/>
                    <a:p>
                      <a:pPr algn="l" fontAlgn="b"/>
                      <a:r>
                        <a:rPr lang="en-US" sz="800" u="none" strike="noStrike">
                          <a:effectLst/>
                        </a:rPr>
                        <a:t>Solid Waste</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Solid Waste Equipmen</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$99,000.00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587354738"/>
                  </a:ext>
                </a:extLst>
              </a:tr>
              <a:tr h="122129">
                <a:tc>
                  <a:txBody>
                    <a:bodyPr/>
                    <a:lstStyle/>
                    <a:p>
                      <a:pPr algn="l" fontAlgn="b"/>
                      <a:r>
                        <a:rPr lang="en-US" sz="800" u="none" strike="noStrike">
                          <a:effectLst/>
                        </a:rPr>
                        <a:t>Town</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Transfer from General Fund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($73,990.00)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($99,700.00)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($30,000.00)</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753939678"/>
                  </a:ext>
                </a:extLst>
              </a:tr>
              <a:tr h="122129">
                <a:tc>
                  <a:txBody>
                    <a:bodyPr/>
                    <a:lstStyle/>
                    <a:p>
                      <a:pPr algn="l" fontAlgn="b"/>
                      <a:r>
                        <a:rPr lang="en-US" sz="800" u="none" strike="noStrike">
                          <a:effectLst/>
                        </a:rPr>
                        <a:t>Town</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Other Bonds Issued</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($14,500,000.00)</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476137433"/>
                  </a:ext>
                </a:extLst>
              </a:tr>
              <a:tr h="122129">
                <a:tc>
                  <a:txBody>
                    <a:bodyPr/>
                    <a:lstStyle/>
                    <a:p>
                      <a:pPr algn="l" fontAlgn="b"/>
                      <a:r>
                        <a:rPr lang="en-US" sz="800" u="none" strike="noStrike">
                          <a:effectLst/>
                        </a:rPr>
                        <a:t>Town</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Town Buildings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$27,990.00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$99,700.00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$14,500,000.00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$30,000.00 </a:t>
                      </a:r>
                      <a:endParaRPr lang="en-US" sz="800" b="0" i="0" u="none" strike="noStrike">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1808010087"/>
                  </a:ext>
                </a:extLst>
              </a:tr>
              <a:tr h="122129">
                <a:tc>
                  <a:txBody>
                    <a:bodyPr/>
                    <a:lstStyle/>
                    <a:p>
                      <a:pPr algn="l" fontAlgn="b"/>
                      <a:r>
                        <a:rPr lang="en-US" sz="800" u="none" strike="noStrike">
                          <a:effectLst/>
                        </a:rPr>
                        <a:t>Town</a:t>
                      </a:r>
                      <a:endParaRPr lang="en-US" sz="800" b="0" i="0" u="none" strike="noStrike">
                        <a:effectLst/>
                        <a:latin typeface="Calibri" panose="020F0502020204030204" pitchFamily="34" charset="0"/>
                      </a:endParaRPr>
                    </a:p>
                  </a:txBody>
                  <a:tcPr marL="2447" marR="2447" marT="2447" marB="0" anchor="b"/>
                </a:tc>
                <a:tc>
                  <a:txBody>
                    <a:bodyPr/>
                    <a:lstStyle/>
                    <a:p>
                      <a:pPr algn="l" fontAlgn="t"/>
                      <a:r>
                        <a:rPr lang="en-US" sz="800" u="none" strike="noStrike">
                          <a:effectLst/>
                        </a:rPr>
                        <a:t>Capital - Technology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$46,000.00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a:effectLst/>
                        </a:rPr>
                        <a:t>$0.00 </a:t>
                      </a:r>
                      <a:endParaRPr lang="en-US" sz="800" b="0" i="0" u="none" strike="noStrike">
                        <a:solidFill>
                          <a:srgbClr val="000000"/>
                        </a:solidFill>
                        <a:effectLst/>
                        <a:latin typeface="Calibri" panose="020F0502020204030204" pitchFamily="34" charset="0"/>
                      </a:endParaRPr>
                    </a:p>
                  </a:txBody>
                  <a:tcPr marL="2447" marR="2447" marT="2447" marB="0"/>
                </a:tc>
                <a:tc>
                  <a:txBody>
                    <a:bodyPr/>
                    <a:lstStyle/>
                    <a:p>
                      <a:pPr algn="r" fontAlgn="t"/>
                      <a:r>
                        <a:rPr lang="en-US" sz="800" u="none" strike="noStrike" dirty="0">
                          <a:effectLst/>
                        </a:rPr>
                        <a:t>$0.00 </a:t>
                      </a:r>
                      <a:endParaRPr lang="en-US" sz="800" b="0" i="0" u="none" strike="noStrike" dirty="0">
                        <a:solidFill>
                          <a:srgbClr val="000000"/>
                        </a:solidFill>
                        <a:effectLst/>
                        <a:latin typeface="Calibri" panose="020F0502020204030204" pitchFamily="34" charset="0"/>
                      </a:endParaRPr>
                    </a:p>
                  </a:txBody>
                  <a:tcPr marL="2447" marR="2447" marT="2447" marB="0"/>
                </a:tc>
                <a:extLst>
                  <a:ext uri="{0D108BD9-81ED-4DB2-BD59-A6C34878D82A}">
                    <a16:rowId xmlns:a16="http://schemas.microsoft.com/office/drawing/2014/main" val="2195338968"/>
                  </a:ext>
                </a:extLst>
              </a:tr>
            </a:tbl>
          </a:graphicData>
        </a:graphic>
      </p:graphicFrame>
    </p:spTree>
    <p:extLst>
      <p:ext uri="{BB962C8B-B14F-4D97-AF65-F5344CB8AC3E}">
        <p14:creationId xmlns:p14="http://schemas.microsoft.com/office/powerpoint/2010/main" val="131279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0" name="Group 19">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5" descr="Fire engine parked inside a fire station">
            <a:extLst>
              <a:ext uri="{FF2B5EF4-FFF2-40B4-BE49-F238E27FC236}">
                <a16:creationId xmlns:a16="http://schemas.microsoft.com/office/drawing/2014/main" id="{124D2D37-4F22-968C-05AF-6BD890A073BE}"/>
              </a:ext>
            </a:extLst>
          </p:cNvPr>
          <p:cNvPicPr>
            <a:picLocks noChangeAspect="1"/>
          </p:cNvPicPr>
          <p:nvPr/>
        </p:nvPicPr>
        <p:blipFill rotWithShape="1">
          <a:blip r:embed="rId5"/>
          <a:srcRect l="16156" r="10313"/>
          <a:stretch/>
        </p:blipFill>
        <p:spPr>
          <a:xfrm>
            <a:off x="4636008" y="10"/>
            <a:ext cx="7552815" cy="6856310"/>
          </a:xfrm>
          <a:prstGeom prst="rect">
            <a:avLst/>
          </a:prstGeom>
          <a:ln>
            <a:noFill/>
          </a:ln>
          <a:effectLst/>
        </p:spPr>
      </p:pic>
      <p:sp>
        <p:nvSpPr>
          <p:cNvPr id="24" name="Rectangle 23">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a:t>FY25 CIP Highlights</a:t>
            </a:r>
          </a:p>
        </p:txBody>
      </p:sp>
      <p:pic>
        <p:nvPicPr>
          <p:cNvPr id="26" name="Picture 25">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TextBox 2">
            <a:extLst>
              <a:ext uri="{FF2B5EF4-FFF2-40B4-BE49-F238E27FC236}">
                <a16:creationId xmlns:a16="http://schemas.microsoft.com/office/drawing/2014/main" id="{12CA8175-3FD9-CA44-B208-23F83849C78B}"/>
              </a:ext>
            </a:extLst>
          </p:cNvPr>
          <p:cNvSpPr txBox="1"/>
          <p:nvPr/>
        </p:nvSpPr>
        <p:spPr>
          <a:xfrm>
            <a:off x="189572" y="1977794"/>
            <a:ext cx="4072386" cy="4878526"/>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ACO Vehicle</a:t>
            </a:r>
          </a:p>
          <a:p>
            <a:pPr marL="285750" indent="-228600" defTabSz="914400">
              <a:lnSpc>
                <a:spcPct val="90000"/>
              </a:lnSpc>
              <a:spcAft>
                <a:spcPts val="600"/>
              </a:spcAft>
              <a:buFont typeface="Arial" panose="020B0604020202020204" pitchFamily="34" charset="0"/>
              <a:buChar char="•"/>
            </a:pPr>
            <a:r>
              <a:rPr lang="en-US" sz="1400" dirty="0"/>
              <a:t>Fire Truck</a:t>
            </a:r>
          </a:p>
          <a:p>
            <a:pPr marL="285750" indent="-228600" defTabSz="914400">
              <a:lnSpc>
                <a:spcPct val="90000"/>
              </a:lnSpc>
              <a:spcAft>
                <a:spcPts val="600"/>
              </a:spcAft>
              <a:buFont typeface="Arial" panose="020B0604020202020204" pitchFamily="34" charset="0"/>
              <a:buChar char="•"/>
            </a:pPr>
            <a:r>
              <a:rPr lang="en-US" sz="1400" dirty="0"/>
              <a:t>Fire Station Boiler</a:t>
            </a:r>
          </a:p>
          <a:p>
            <a:pPr marL="285750" indent="-228600" defTabSz="914400">
              <a:lnSpc>
                <a:spcPct val="90000"/>
              </a:lnSpc>
              <a:spcAft>
                <a:spcPts val="600"/>
              </a:spcAft>
              <a:buFont typeface="Arial" panose="020B0604020202020204" pitchFamily="34" charset="0"/>
              <a:buChar char="•"/>
            </a:pPr>
            <a:r>
              <a:rPr lang="en-US" sz="1400" dirty="0"/>
              <a:t>Park Playground</a:t>
            </a:r>
          </a:p>
          <a:p>
            <a:pPr marL="285750" indent="-228600" defTabSz="914400">
              <a:lnSpc>
                <a:spcPct val="90000"/>
              </a:lnSpc>
              <a:spcAft>
                <a:spcPts val="600"/>
              </a:spcAft>
              <a:buFont typeface="Arial" panose="020B0604020202020204" pitchFamily="34" charset="0"/>
              <a:buChar char="•"/>
            </a:pPr>
            <a:r>
              <a:rPr lang="en-US" sz="1400" dirty="0"/>
              <a:t>Park Bathrooms</a:t>
            </a:r>
          </a:p>
          <a:p>
            <a:pPr marL="285750" indent="-228600" defTabSz="914400">
              <a:lnSpc>
                <a:spcPct val="90000"/>
              </a:lnSpc>
              <a:spcAft>
                <a:spcPts val="600"/>
              </a:spcAft>
              <a:buFont typeface="Arial" panose="020B0604020202020204" pitchFamily="34" charset="0"/>
              <a:buChar char="•"/>
            </a:pPr>
            <a:r>
              <a:rPr lang="en-US" sz="1400" dirty="0"/>
              <a:t>Beaver Park Cabin Roof</a:t>
            </a:r>
          </a:p>
          <a:p>
            <a:pPr marL="285750" indent="-228600" defTabSz="914400">
              <a:lnSpc>
                <a:spcPct val="90000"/>
              </a:lnSpc>
              <a:spcAft>
                <a:spcPts val="600"/>
              </a:spcAft>
              <a:buFont typeface="Arial" panose="020B0604020202020204" pitchFamily="34" charset="0"/>
              <a:buChar char="•"/>
            </a:pPr>
            <a:r>
              <a:rPr lang="en-US" sz="1400" dirty="0"/>
              <a:t>Park Vehicle</a:t>
            </a:r>
          </a:p>
          <a:p>
            <a:pPr marL="285750" indent="-228600" defTabSz="914400">
              <a:lnSpc>
                <a:spcPct val="90000"/>
              </a:lnSpc>
              <a:spcAft>
                <a:spcPts val="600"/>
              </a:spcAft>
              <a:buFont typeface="Arial" panose="020B0604020202020204" pitchFamily="34" charset="0"/>
              <a:buChar char="•"/>
            </a:pPr>
            <a:r>
              <a:rPr lang="en-US" sz="1400" dirty="0"/>
              <a:t>Two Police Cruisers</a:t>
            </a:r>
          </a:p>
          <a:p>
            <a:pPr marL="285750" indent="-228600" defTabSz="914400">
              <a:lnSpc>
                <a:spcPct val="90000"/>
              </a:lnSpc>
              <a:spcAft>
                <a:spcPts val="600"/>
              </a:spcAft>
              <a:buFont typeface="Arial" panose="020B0604020202020204" pitchFamily="34" charset="0"/>
              <a:buChar char="•"/>
            </a:pPr>
            <a:r>
              <a:rPr lang="en-US" sz="1400" dirty="0"/>
              <a:t>Burroughs Rd Bridge</a:t>
            </a:r>
          </a:p>
          <a:p>
            <a:pPr marL="285750" indent="-228600" defTabSz="914400">
              <a:lnSpc>
                <a:spcPct val="90000"/>
              </a:lnSpc>
              <a:spcAft>
                <a:spcPts val="600"/>
              </a:spcAft>
              <a:buFont typeface="Arial" panose="020B0604020202020204" pitchFamily="34" charset="0"/>
              <a:buChar char="•"/>
            </a:pPr>
            <a:r>
              <a:rPr lang="en-US" sz="1400" dirty="0"/>
              <a:t>Public Works Building Engineering Study</a:t>
            </a:r>
          </a:p>
          <a:p>
            <a:pPr marL="285750" indent="-228600" defTabSz="914400">
              <a:lnSpc>
                <a:spcPct val="90000"/>
              </a:lnSpc>
              <a:spcAft>
                <a:spcPts val="600"/>
              </a:spcAft>
              <a:buFont typeface="Arial" panose="020B0604020202020204" pitchFamily="34" charset="0"/>
              <a:buChar char="•"/>
            </a:pPr>
            <a:r>
              <a:rPr lang="en-US" sz="1400" dirty="0"/>
              <a:t>Public Works Truck</a:t>
            </a:r>
          </a:p>
          <a:p>
            <a:pPr marL="285750" indent="-228600" defTabSz="914400">
              <a:lnSpc>
                <a:spcPct val="90000"/>
              </a:lnSpc>
              <a:spcAft>
                <a:spcPts val="600"/>
              </a:spcAft>
              <a:buFont typeface="Arial" panose="020B0604020202020204" pitchFamily="34" charset="0"/>
              <a:buChar char="•"/>
            </a:pPr>
            <a:r>
              <a:rPr lang="en-US" sz="1400" dirty="0"/>
              <a:t>Annual Road Paving</a:t>
            </a:r>
          </a:p>
          <a:p>
            <a:pPr marL="285750" indent="-228600" defTabSz="914400">
              <a:lnSpc>
                <a:spcPct val="90000"/>
              </a:lnSpc>
              <a:spcAft>
                <a:spcPts val="600"/>
              </a:spcAft>
              <a:buFont typeface="Arial" panose="020B0604020202020204" pitchFamily="34" charset="0"/>
              <a:buChar char="•"/>
            </a:pPr>
            <a:r>
              <a:rPr lang="en-US" sz="1400" dirty="0"/>
              <a:t>Sewer Boom Truck</a:t>
            </a:r>
          </a:p>
          <a:p>
            <a:pPr marL="285750" indent="-228600" defTabSz="914400">
              <a:lnSpc>
                <a:spcPct val="90000"/>
              </a:lnSpc>
              <a:spcAft>
                <a:spcPts val="600"/>
              </a:spcAft>
              <a:buFont typeface="Arial" panose="020B0604020202020204" pitchFamily="34" charset="0"/>
              <a:buChar char="•"/>
            </a:pPr>
            <a:r>
              <a:rPr lang="en-US" sz="1400" dirty="0"/>
              <a:t>Rt 196 Pump Station Replacement</a:t>
            </a:r>
          </a:p>
          <a:p>
            <a:pPr marL="285750" indent="-228600" defTabSz="914400">
              <a:lnSpc>
                <a:spcPct val="90000"/>
              </a:lnSpc>
              <a:spcAft>
                <a:spcPts val="600"/>
              </a:spcAft>
              <a:buFont typeface="Arial" panose="020B0604020202020204" pitchFamily="34" charset="0"/>
              <a:buChar char="•"/>
            </a:pPr>
            <a:r>
              <a:rPr lang="en-US" sz="1400" dirty="0"/>
              <a:t>Sewer Screw Press</a:t>
            </a:r>
          </a:p>
          <a:p>
            <a:pPr marL="285750" indent="-228600" defTabSz="914400">
              <a:lnSpc>
                <a:spcPct val="90000"/>
              </a:lnSpc>
              <a:spcAft>
                <a:spcPts val="600"/>
              </a:spcAft>
              <a:buFont typeface="Arial" panose="020B0604020202020204" pitchFamily="34" charset="0"/>
              <a:buChar char="•"/>
            </a:pPr>
            <a:r>
              <a:rPr lang="en-US" sz="1400" dirty="0"/>
              <a:t>Solid Waste Trailer</a:t>
            </a:r>
          </a:p>
          <a:p>
            <a:pPr marL="285750" indent="-228600" defTabSz="914400">
              <a:lnSpc>
                <a:spcPct val="90000"/>
              </a:lnSpc>
              <a:spcAft>
                <a:spcPts val="600"/>
              </a:spcAft>
              <a:buFont typeface="Arial" panose="020B0604020202020204" pitchFamily="34" charset="0"/>
              <a:buChar char="•"/>
            </a:pPr>
            <a:r>
              <a:rPr lang="en-US" sz="1400" dirty="0"/>
              <a:t>Computer / Server Replacements</a:t>
            </a:r>
          </a:p>
          <a:p>
            <a:pPr marL="285750" indent="-228600" defTabSz="914400">
              <a:lnSpc>
                <a:spcPct val="90000"/>
              </a:lnSpc>
              <a:spcAft>
                <a:spcPts val="600"/>
              </a:spcAft>
              <a:buFont typeface="Arial" panose="020B0604020202020204" pitchFamily="34" charset="0"/>
              <a:buChar char="•"/>
            </a:pPr>
            <a:endParaRPr lang="en-US" sz="900" dirty="0"/>
          </a:p>
          <a:p>
            <a:pPr marL="285750" indent="-228600" defTabSz="914400">
              <a:lnSpc>
                <a:spcPct val="90000"/>
              </a:lnSpc>
              <a:spcAft>
                <a:spcPts val="600"/>
              </a:spcAft>
              <a:buFont typeface="Arial" panose="020B0604020202020204" pitchFamily="34" charset="0"/>
              <a:buChar char="•"/>
            </a:pPr>
            <a:endParaRPr lang="en-US" sz="900" dirty="0"/>
          </a:p>
          <a:p>
            <a:pPr marL="285750" indent="-228600" defTabSz="914400">
              <a:lnSpc>
                <a:spcPct val="90000"/>
              </a:lnSpc>
              <a:spcAft>
                <a:spcPts val="600"/>
              </a:spcAft>
              <a:buFont typeface="Arial" panose="020B0604020202020204" pitchFamily="34" charset="0"/>
              <a:buChar char="•"/>
            </a:pPr>
            <a:endParaRPr lang="en-US" sz="900" dirty="0"/>
          </a:p>
          <a:p>
            <a:pPr marL="285750" indent="-228600" defTabSz="9144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276806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5" name="Picture 1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7" name="Rectangle 1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25" name="Rectangle 24">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5ED083-0F8B-C1AA-1679-8E99F6D89CDD}"/>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a:t>Budget Timeframe / Process</a:t>
            </a:r>
          </a:p>
        </p:txBody>
      </p:sp>
      <p:sp>
        <p:nvSpPr>
          <p:cNvPr id="27" name="Rectangle 26">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D5FD7671-CEF1-F826-4C44-6A09205D671A}"/>
              </a:ext>
            </a:extLst>
          </p:cNvPr>
          <p:cNvGraphicFramePr>
            <a:graphicFrameLocks noGrp="1"/>
          </p:cNvGraphicFramePr>
          <p:nvPr>
            <p:extLst>
              <p:ext uri="{D42A27DB-BD31-4B8C-83A1-F6EECF244321}">
                <p14:modId xmlns:p14="http://schemas.microsoft.com/office/powerpoint/2010/main" val="3069132586"/>
              </p:ext>
            </p:extLst>
          </p:nvPr>
        </p:nvGraphicFramePr>
        <p:xfrm>
          <a:off x="634277" y="708171"/>
          <a:ext cx="10917646" cy="3513684"/>
        </p:xfrm>
        <a:graphic>
          <a:graphicData uri="http://schemas.openxmlformats.org/drawingml/2006/table">
            <a:tbl>
              <a:tblPr>
                <a:tableStyleId>{5C22544A-7EE6-4342-B048-85BDC9FD1C3A}</a:tableStyleId>
              </a:tblPr>
              <a:tblGrid>
                <a:gridCol w="2729874">
                  <a:extLst>
                    <a:ext uri="{9D8B030D-6E8A-4147-A177-3AD203B41FA5}">
                      <a16:colId xmlns:a16="http://schemas.microsoft.com/office/drawing/2014/main" val="1676163301"/>
                    </a:ext>
                  </a:extLst>
                </a:gridCol>
                <a:gridCol w="5905714">
                  <a:extLst>
                    <a:ext uri="{9D8B030D-6E8A-4147-A177-3AD203B41FA5}">
                      <a16:colId xmlns:a16="http://schemas.microsoft.com/office/drawing/2014/main" val="2772977429"/>
                    </a:ext>
                  </a:extLst>
                </a:gridCol>
                <a:gridCol w="1605290">
                  <a:extLst>
                    <a:ext uri="{9D8B030D-6E8A-4147-A177-3AD203B41FA5}">
                      <a16:colId xmlns:a16="http://schemas.microsoft.com/office/drawing/2014/main" val="2153402673"/>
                    </a:ext>
                  </a:extLst>
                </a:gridCol>
                <a:gridCol w="676768">
                  <a:extLst>
                    <a:ext uri="{9D8B030D-6E8A-4147-A177-3AD203B41FA5}">
                      <a16:colId xmlns:a16="http://schemas.microsoft.com/office/drawing/2014/main" val="3861776303"/>
                    </a:ext>
                  </a:extLst>
                </a:gridCol>
              </a:tblGrid>
              <a:tr h="183039">
                <a:tc>
                  <a:txBody>
                    <a:bodyPr/>
                    <a:lstStyle/>
                    <a:p>
                      <a:pPr algn="l" fontAlgn="t"/>
                      <a:r>
                        <a:rPr lang="en-US" sz="900" u="none" strike="noStrike">
                          <a:effectLst/>
                        </a:rPr>
                        <a:t>Council Special Workshop</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Town Manager &amp; Finance Director present Draft Municipal Budget  </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Tuesday March 19, 2024</a:t>
                      </a:r>
                      <a:endParaRPr lang="en-US" sz="8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6:00 PM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789716585"/>
                  </a:ext>
                </a:extLst>
              </a:tr>
              <a:tr h="1213040">
                <a:tc>
                  <a:txBody>
                    <a:bodyPr/>
                    <a:lstStyle/>
                    <a:p>
                      <a:pPr algn="l" fontAlgn="t"/>
                      <a:r>
                        <a:rPr lang="en-US" sz="900" u="none" strike="noStrike">
                          <a:effectLst/>
                        </a:rPr>
                        <a:t>Council Regular Meeting</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Town Manager Presents Municipal Budget</a:t>
                      </a:r>
                      <a:br>
                        <a:rPr lang="en-US" sz="900" u="none" strike="noStrike">
                          <a:effectLst/>
                        </a:rPr>
                      </a:br>
                      <a:r>
                        <a:rPr lang="en-US" sz="800" u="none" strike="noStrike">
                          <a:effectLst/>
                        </a:rPr>
                        <a:t>Sec. 6.02...On or before the third Tuesday of March each year, the Town Manager and the School Committee shall submit to the Town Council line item budgets for the ensuing fiscal year. The budget messages accompanying the budgets shall explain the respective budgets both in fiscal terms and in terms of programs. They shall outline the proposed financial policies for the Town and the School Department respectively for the ensuing fiscal year, describe the important features of the respective budgets, indicate any major changes from the current year with respect to financial policies, expenditures, and revenues, and the reasons for the same, summarize the debt position of the Town and School Department respectively, and include such other information as the Town Manager and the School Committee believe to be desirable.</a:t>
                      </a:r>
                      <a:br>
                        <a:rPr lang="en-US" sz="800" u="none" strike="noStrike">
                          <a:effectLst/>
                        </a:rPr>
                      </a:br>
                      <a:r>
                        <a:rPr lang="en-US" sz="800" u="none" strike="noStrike">
                          <a:effectLst/>
                        </a:rPr>
                        <a:t>Sec 3.02...e) The Manager shall prepare and submit the annual budget, the annual capital program and annual financial and administrative reports to the Council ...</a:t>
                      </a:r>
                      <a:endParaRPr lang="en-US" sz="9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dirty="0">
                          <a:effectLst/>
                        </a:rPr>
                        <a:t>Tuesday March 19, 2024</a:t>
                      </a:r>
                      <a:endParaRPr lang="en-US" sz="800" b="0" i="0" u="none" strike="noStrike" dirty="0">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7:00 PM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518016494"/>
                  </a:ext>
                </a:extLst>
              </a:tr>
              <a:tr h="183039">
                <a:tc>
                  <a:txBody>
                    <a:bodyPr/>
                    <a:lstStyle/>
                    <a:p>
                      <a:pPr algn="l" fontAlgn="t"/>
                      <a:r>
                        <a:rPr lang="en-US" sz="900" u="none" strike="noStrike">
                          <a:effectLst/>
                        </a:rPr>
                        <a:t>Council Budget Workshop</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Department Budget Presentations -- Full day, all Departments</a:t>
                      </a:r>
                      <a:endParaRPr lang="en-US" sz="9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Saturday March 23, 2024</a:t>
                      </a:r>
                      <a:endParaRPr lang="en-US" sz="8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9:30 AM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84809784"/>
                  </a:ext>
                </a:extLst>
              </a:tr>
              <a:tr h="326094">
                <a:tc>
                  <a:txBody>
                    <a:bodyPr/>
                    <a:lstStyle/>
                    <a:p>
                      <a:pPr algn="l" fontAlgn="t"/>
                      <a:r>
                        <a:rPr lang="en-US" sz="900" u="none" strike="noStrike">
                          <a:effectLst/>
                        </a:rPr>
                        <a:t>Finance Committee Meeting</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Finance Committee discusses Municipal &amp; School Budgets, plus Municipal &amp; School CIP Budgets for Recommendations to present to Council</a:t>
                      </a:r>
                      <a:endParaRPr lang="en-US" sz="9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Monday March 25, 2024</a:t>
                      </a:r>
                      <a:endParaRPr lang="en-US" sz="8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5:00 PM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2075718208"/>
                  </a:ext>
                </a:extLst>
              </a:tr>
              <a:tr h="326094">
                <a:tc>
                  <a:txBody>
                    <a:bodyPr/>
                    <a:lstStyle/>
                    <a:p>
                      <a:pPr algn="l" fontAlgn="t"/>
                      <a:r>
                        <a:rPr lang="en-US" sz="900" u="none" strike="noStrike">
                          <a:effectLst/>
                        </a:rPr>
                        <a:t>Council Regular Meeting</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School Request to Set Election Dates (June 4th)  for School Budget &amp; School CIP Public Hearings for April 30th and approve Election Warrant</a:t>
                      </a:r>
                      <a:endParaRPr lang="en-US" sz="900" b="1"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Tuesday April 2, 2024</a:t>
                      </a:r>
                      <a:endParaRPr lang="en-US" sz="8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7:00 PM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1877174561"/>
                  </a:ext>
                </a:extLst>
              </a:tr>
              <a:tr h="1241651">
                <a:tc>
                  <a:txBody>
                    <a:bodyPr/>
                    <a:lstStyle/>
                    <a:p>
                      <a:pPr algn="l" fontAlgn="t"/>
                      <a:r>
                        <a:rPr lang="en-US" sz="900" u="none" strike="noStrike">
                          <a:effectLst/>
                        </a:rPr>
                        <a:t>School Dept - Haley Anderson Sends Ad</a:t>
                      </a:r>
                      <a:endParaRPr lang="en-US" sz="900" b="0" i="0" u="none" strike="noStrike">
                        <a:solidFill>
                          <a:srgbClr val="000000"/>
                        </a:solidFill>
                        <a:effectLst/>
                        <a:latin typeface="Calibri" panose="020F0502020204030204" pitchFamily="34" charset="0"/>
                      </a:endParaRPr>
                    </a:p>
                  </a:txBody>
                  <a:tcPr marL="5649" marR="5649" marT="5649" marB="0"/>
                </a:tc>
                <a:tc>
                  <a:txBody>
                    <a:bodyPr/>
                    <a:lstStyle/>
                    <a:p>
                      <a:pPr algn="just" fontAlgn="t"/>
                      <a:r>
                        <a:rPr lang="en-US" sz="900" u="none" strike="noStrike">
                          <a:effectLst/>
                        </a:rPr>
                        <a:t>School Department Sends School Budget Public Hearing Ad to Sun Journal Thursday to proof by Friday Deadline at 10 AM.  </a:t>
                      </a:r>
                      <a:br>
                        <a:rPr lang="en-US" sz="900" u="none" strike="noStrike">
                          <a:effectLst/>
                        </a:rPr>
                      </a:br>
                      <a:r>
                        <a:rPr lang="en-US" sz="800" u="none" strike="noStrike">
                          <a:effectLst/>
                        </a:rPr>
                        <a:t>First Ad Runs on April 07 per Sec 6.04 (a) 1 &amp; 2 ...The Town Council shall publish in one or more newspapers having general circulation in the Town a general summary of the budgets and a notice stating:  1. The times and places where copies of the budget messages and the budgets will be available to the public, and 2. The time and place (not less than two weeks after the first such publication) of a public hearing on the proposed budgets.</a:t>
                      </a:r>
                      <a:br>
                        <a:rPr lang="en-US" sz="800" u="none" strike="noStrike">
                          <a:effectLst/>
                        </a:rPr>
                      </a:br>
                      <a:r>
                        <a:rPr lang="en-US" sz="800" u="none" strike="noStrike">
                          <a:effectLst/>
                        </a:rPr>
                        <a:t>Sec 6.08 d) 1... The Town Council shall publish in one or more newspapers having general circulation in the Town a general summary of the capital program and a notice stating:  i)The times and places where copies of the capital program will be available to the public; and ii)The time and place, not less than two weeks after the first date of publication, for a public hearing on the capital program. NOTE:  Send request for second ad at the same time.</a:t>
                      </a:r>
                      <a:endParaRPr lang="en-US" sz="9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Thursday April 4, 2024</a:t>
                      </a:r>
                      <a:endParaRPr lang="en-US" sz="800" b="0" i="0" u="none" strike="noStrike">
                        <a:solidFill>
                          <a:srgbClr val="000000"/>
                        </a:solidFill>
                        <a:effectLst/>
                        <a:latin typeface="Calibri" panose="020F0502020204030204" pitchFamily="34" charset="0"/>
                      </a:endParaRPr>
                    </a:p>
                  </a:txBody>
                  <a:tcPr marL="5649" marR="5649" marT="5649" marB="0"/>
                </a:tc>
                <a:tc>
                  <a:txBody>
                    <a:bodyPr/>
                    <a:lstStyle/>
                    <a:p>
                      <a:pPr algn="l" fontAlgn="t"/>
                      <a:r>
                        <a:rPr lang="en-US" sz="800" u="none" strike="noStrike">
                          <a:effectLst/>
                        </a:rPr>
                        <a:t>10:00 AM</a:t>
                      </a:r>
                      <a:endParaRPr lang="en-US" sz="800" b="0" i="0" u="none" strike="noStrike">
                        <a:solidFill>
                          <a:srgbClr val="000000"/>
                        </a:solidFill>
                        <a:effectLst/>
                        <a:latin typeface="Calibri" panose="020F0502020204030204" pitchFamily="34" charset="0"/>
                      </a:endParaRPr>
                    </a:p>
                  </a:txBody>
                  <a:tcPr marL="5649" marR="5649" marT="5649" marB="0"/>
                </a:tc>
                <a:extLst>
                  <a:ext uri="{0D108BD9-81ED-4DB2-BD59-A6C34878D82A}">
                    <a16:rowId xmlns:a16="http://schemas.microsoft.com/office/drawing/2014/main" val="1575817297"/>
                  </a:ext>
                </a:extLst>
              </a:tr>
            </a:tbl>
          </a:graphicData>
        </a:graphic>
      </p:graphicFrame>
    </p:spTree>
    <p:extLst>
      <p:ext uri="{BB962C8B-B14F-4D97-AF65-F5344CB8AC3E}">
        <p14:creationId xmlns:p14="http://schemas.microsoft.com/office/powerpoint/2010/main" val="382486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017B7-436A-9BA5-AC32-AE85490508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69CEC2-B78F-182F-0BC5-F1D7C53AE926}"/>
              </a:ext>
            </a:extLst>
          </p:cNvPr>
          <p:cNvSpPr>
            <a:spLocks noGrp="1"/>
          </p:cNvSpPr>
          <p:nvPr>
            <p:ph type="title"/>
          </p:nvPr>
        </p:nvSpPr>
        <p:spPr/>
        <p:txBody>
          <a:bodyPr/>
          <a:lstStyle/>
          <a:p>
            <a:r>
              <a:rPr lang="en-US"/>
              <a:t>CIP Funding Sources</a:t>
            </a:r>
            <a:endParaRPr lang="en-US" dirty="0"/>
          </a:p>
        </p:txBody>
      </p:sp>
      <p:graphicFrame>
        <p:nvGraphicFramePr>
          <p:cNvPr id="2" name="Table 1">
            <a:extLst>
              <a:ext uri="{FF2B5EF4-FFF2-40B4-BE49-F238E27FC236}">
                <a16:creationId xmlns:a16="http://schemas.microsoft.com/office/drawing/2014/main" id="{61EF127B-FABA-0A34-36BF-0B869FC216A1}"/>
              </a:ext>
            </a:extLst>
          </p:cNvPr>
          <p:cNvGraphicFramePr>
            <a:graphicFrameLocks noGrp="1"/>
          </p:cNvGraphicFramePr>
          <p:nvPr>
            <p:extLst>
              <p:ext uri="{D42A27DB-BD31-4B8C-83A1-F6EECF244321}">
                <p14:modId xmlns:p14="http://schemas.microsoft.com/office/powerpoint/2010/main" val="1957844120"/>
              </p:ext>
            </p:extLst>
          </p:nvPr>
        </p:nvGraphicFramePr>
        <p:xfrm>
          <a:off x="289986" y="2132692"/>
          <a:ext cx="10169856" cy="1703326"/>
        </p:xfrm>
        <a:graphic>
          <a:graphicData uri="http://schemas.openxmlformats.org/drawingml/2006/table">
            <a:tbl>
              <a:tblPr>
                <a:tableStyleId>{5C22544A-7EE6-4342-B048-85BDC9FD1C3A}</a:tableStyleId>
              </a:tblPr>
              <a:tblGrid>
                <a:gridCol w="815006">
                  <a:extLst>
                    <a:ext uri="{9D8B030D-6E8A-4147-A177-3AD203B41FA5}">
                      <a16:colId xmlns:a16="http://schemas.microsoft.com/office/drawing/2014/main" val="3869288765"/>
                    </a:ext>
                  </a:extLst>
                </a:gridCol>
                <a:gridCol w="1689070">
                  <a:extLst>
                    <a:ext uri="{9D8B030D-6E8A-4147-A177-3AD203B41FA5}">
                      <a16:colId xmlns:a16="http://schemas.microsoft.com/office/drawing/2014/main" val="1105339805"/>
                    </a:ext>
                  </a:extLst>
                </a:gridCol>
                <a:gridCol w="1689070">
                  <a:extLst>
                    <a:ext uri="{9D8B030D-6E8A-4147-A177-3AD203B41FA5}">
                      <a16:colId xmlns:a16="http://schemas.microsoft.com/office/drawing/2014/main" val="2487052713"/>
                    </a:ext>
                  </a:extLst>
                </a:gridCol>
                <a:gridCol w="1689070">
                  <a:extLst>
                    <a:ext uri="{9D8B030D-6E8A-4147-A177-3AD203B41FA5}">
                      <a16:colId xmlns:a16="http://schemas.microsoft.com/office/drawing/2014/main" val="3317828652"/>
                    </a:ext>
                  </a:extLst>
                </a:gridCol>
                <a:gridCol w="1689070">
                  <a:extLst>
                    <a:ext uri="{9D8B030D-6E8A-4147-A177-3AD203B41FA5}">
                      <a16:colId xmlns:a16="http://schemas.microsoft.com/office/drawing/2014/main" val="673071542"/>
                    </a:ext>
                  </a:extLst>
                </a:gridCol>
                <a:gridCol w="1689070">
                  <a:extLst>
                    <a:ext uri="{9D8B030D-6E8A-4147-A177-3AD203B41FA5}">
                      <a16:colId xmlns:a16="http://schemas.microsoft.com/office/drawing/2014/main" val="26322642"/>
                    </a:ext>
                  </a:extLst>
                </a:gridCol>
                <a:gridCol w="909500">
                  <a:extLst>
                    <a:ext uri="{9D8B030D-6E8A-4147-A177-3AD203B41FA5}">
                      <a16:colId xmlns:a16="http://schemas.microsoft.com/office/drawing/2014/main" val="4179095520"/>
                    </a:ext>
                  </a:extLst>
                </a:gridCol>
              </a:tblGrid>
              <a:tr h="220079">
                <a:tc>
                  <a:txBody>
                    <a:bodyPr/>
                    <a:lstStyle/>
                    <a:p>
                      <a:pPr algn="l" fontAlgn="b"/>
                      <a:r>
                        <a:rPr lang="en-US" sz="1000" u="none" strike="noStrike" dirty="0">
                          <a:effectLst/>
                        </a:rPr>
                        <a:t>Row Labels</a:t>
                      </a:r>
                      <a:endParaRPr lang="en-US" sz="1000" b="1" i="0" u="none" strike="noStrike" dirty="0">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2025 Manager Budget</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2026 Manager Budget</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2027 Manager Budget</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2028 Manager Budget</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2029 Manager Budget</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l" fontAlgn="b"/>
                      <a:r>
                        <a:rPr lang="en-US" sz="1000" u="none" strike="noStrike">
                          <a:effectLst/>
                        </a:rPr>
                        <a:t>Sum of Sum</a:t>
                      </a:r>
                      <a:endParaRPr lang="en-US" sz="1000" b="1" i="0" u="none" strike="noStrike">
                        <a:solidFill>
                          <a:srgbClr val="000000"/>
                        </a:solidFill>
                        <a:effectLst/>
                        <a:latin typeface="Calibri" panose="020F0502020204030204" pitchFamily="34" charset="0"/>
                      </a:endParaRPr>
                    </a:p>
                  </a:txBody>
                  <a:tcPr marL="8374" marR="8374" marT="8374" marB="0" anchor="b"/>
                </a:tc>
                <a:extLst>
                  <a:ext uri="{0D108BD9-81ED-4DB2-BD59-A6C34878D82A}">
                    <a16:rowId xmlns:a16="http://schemas.microsoft.com/office/drawing/2014/main" val="3823186507"/>
                  </a:ext>
                </a:extLst>
              </a:tr>
              <a:tr h="411505">
                <a:tc>
                  <a:txBody>
                    <a:bodyPr/>
                    <a:lstStyle/>
                    <a:p>
                      <a:pPr algn="l" fontAlgn="b"/>
                      <a:r>
                        <a:rPr lang="en-US" sz="1000" u="none" strike="noStrike">
                          <a:effectLst/>
                        </a:rPr>
                        <a:t>Debt</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-$654,870.00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-$1,002,013.00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dirty="0">
                          <a:effectLst/>
                        </a:rPr>
                        <a:t>-$14,605,000.00</a:t>
                      </a:r>
                      <a:endParaRPr lang="en-US" sz="1000" b="0" i="0" u="none" strike="noStrike" dirty="0">
                        <a:effectLst/>
                        <a:latin typeface="Calibri" panose="020F0502020204030204" pitchFamily="34" charset="0"/>
                      </a:endParaRPr>
                    </a:p>
                  </a:txBody>
                  <a:tcPr marL="8374" marR="8374" marT="8374" marB="0" anchor="b"/>
                </a:tc>
                <a:tc>
                  <a:txBody>
                    <a:bodyPr/>
                    <a:lstStyle/>
                    <a:p>
                      <a:pPr algn="r" fontAlgn="b"/>
                      <a:r>
                        <a:rPr lang="en-US" sz="1000" u="none" strike="noStrike">
                          <a:effectLst/>
                        </a:rPr>
                        <a:t>-$2,287,173.00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-$500,000.00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-$19,049,056.00</a:t>
                      </a:r>
                      <a:endParaRPr lang="en-US" sz="1000" b="0" i="0" u="none" strike="noStrike">
                        <a:effectLst/>
                        <a:latin typeface="Calibri" panose="020F0502020204030204" pitchFamily="34" charset="0"/>
                      </a:endParaRPr>
                    </a:p>
                  </a:txBody>
                  <a:tcPr marL="8374" marR="8374" marT="8374" marB="0" anchor="b"/>
                </a:tc>
                <a:extLst>
                  <a:ext uri="{0D108BD9-81ED-4DB2-BD59-A6C34878D82A}">
                    <a16:rowId xmlns:a16="http://schemas.microsoft.com/office/drawing/2014/main" val="1848638763"/>
                  </a:ext>
                </a:extLst>
              </a:tr>
              <a:tr h="220079">
                <a:tc>
                  <a:txBody>
                    <a:bodyPr/>
                    <a:lstStyle/>
                    <a:p>
                      <a:pPr algn="l" fontAlgn="b"/>
                      <a:r>
                        <a:rPr lang="en-US" sz="1000" u="none" strike="noStrike">
                          <a:effectLst/>
                        </a:rPr>
                        <a:t>Grants</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-$2,300,000.00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-$2,300,000.00</a:t>
                      </a:r>
                      <a:endParaRPr lang="en-US" sz="1000" b="0" i="0" u="none" strike="noStrike">
                        <a:effectLst/>
                        <a:latin typeface="Calibri" panose="020F0502020204030204" pitchFamily="34" charset="0"/>
                      </a:endParaRPr>
                    </a:p>
                  </a:txBody>
                  <a:tcPr marL="8374" marR="8374" marT="8374" marB="0" anchor="b"/>
                </a:tc>
                <a:extLst>
                  <a:ext uri="{0D108BD9-81ED-4DB2-BD59-A6C34878D82A}">
                    <a16:rowId xmlns:a16="http://schemas.microsoft.com/office/drawing/2014/main" val="1417990716"/>
                  </a:ext>
                </a:extLst>
              </a:tr>
              <a:tr h="220079">
                <a:tc>
                  <a:txBody>
                    <a:bodyPr/>
                    <a:lstStyle/>
                    <a:p>
                      <a:pPr algn="l" fontAlgn="b"/>
                      <a:r>
                        <a:rPr lang="en-US" sz="1000" u="none" strike="noStrike">
                          <a:effectLst/>
                        </a:rPr>
                        <a:t>Reserve</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-$777,700.00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-$240,000.00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-$230,000.00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-$198,000.00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-$640,000.00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-$2,085,700.00</a:t>
                      </a:r>
                      <a:endParaRPr lang="en-US" sz="1000" b="0" i="0" u="none" strike="noStrike">
                        <a:effectLst/>
                        <a:latin typeface="Calibri" panose="020F0502020204030204" pitchFamily="34" charset="0"/>
                      </a:endParaRPr>
                    </a:p>
                  </a:txBody>
                  <a:tcPr marL="8374" marR="8374" marT="8374" marB="0" anchor="b"/>
                </a:tc>
                <a:extLst>
                  <a:ext uri="{0D108BD9-81ED-4DB2-BD59-A6C34878D82A}">
                    <a16:rowId xmlns:a16="http://schemas.microsoft.com/office/drawing/2014/main" val="4156167736"/>
                  </a:ext>
                </a:extLst>
              </a:tr>
              <a:tr h="220079">
                <a:tc>
                  <a:txBody>
                    <a:bodyPr/>
                    <a:lstStyle/>
                    <a:p>
                      <a:pPr algn="l" fontAlgn="b"/>
                      <a:r>
                        <a:rPr lang="en-US" sz="1000" u="none" strike="noStrike">
                          <a:effectLst/>
                        </a:rPr>
                        <a:t>Taxes</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-$1,129,890.00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dirty="0">
                          <a:effectLst/>
                        </a:rPr>
                        <a:t>-$649,788.00</a:t>
                      </a:r>
                      <a:endParaRPr lang="en-US" sz="1000" b="0" i="0" u="none" strike="noStrike" dirty="0">
                        <a:effectLst/>
                        <a:latin typeface="Calibri" panose="020F0502020204030204" pitchFamily="34" charset="0"/>
                      </a:endParaRPr>
                    </a:p>
                  </a:txBody>
                  <a:tcPr marL="8374" marR="8374" marT="8374" marB="0" anchor="b"/>
                </a:tc>
                <a:tc>
                  <a:txBody>
                    <a:bodyPr/>
                    <a:lstStyle/>
                    <a:p>
                      <a:pPr algn="r" fontAlgn="b"/>
                      <a:r>
                        <a:rPr lang="en-US" sz="1000" u="none" strike="noStrike">
                          <a:effectLst/>
                        </a:rPr>
                        <a:t>-$733,098.00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-$588,448.00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-$1,060,247.00</a:t>
                      </a:r>
                      <a:endParaRPr lang="en-US" sz="1000" b="0" i="0" u="none" strike="noStrike">
                        <a:effectLst/>
                        <a:latin typeface="Calibri" panose="020F0502020204030204" pitchFamily="34" charset="0"/>
                      </a:endParaRPr>
                    </a:p>
                  </a:txBody>
                  <a:tcPr marL="8374" marR="8374" marT="8374" marB="0" anchor="b"/>
                </a:tc>
                <a:tc>
                  <a:txBody>
                    <a:bodyPr/>
                    <a:lstStyle/>
                    <a:p>
                      <a:pPr algn="r" fontAlgn="b"/>
                      <a:r>
                        <a:rPr lang="en-US" sz="1000" u="none" strike="noStrike">
                          <a:effectLst/>
                        </a:rPr>
                        <a:t>-$4,161,471.00</a:t>
                      </a:r>
                      <a:endParaRPr lang="en-US" sz="1000" b="0" i="0" u="none" strike="noStrike">
                        <a:effectLst/>
                        <a:latin typeface="Calibri" panose="020F0502020204030204" pitchFamily="34" charset="0"/>
                      </a:endParaRPr>
                    </a:p>
                  </a:txBody>
                  <a:tcPr marL="8374" marR="8374" marT="8374" marB="0" anchor="b"/>
                </a:tc>
                <a:extLst>
                  <a:ext uri="{0D108BD9-81ED-4DB2-BD59-A6C34878D82A}">
                    <a16:rowId xmlns:a16="http://schemas.microsoft.com/office/drawing/2014/main" val="3860733020"/>
                  </a:ext>
                </a:extLst>
              </a:tr>
              <a:tr h="411505">
                <a:tc>
                  <a:txBody>
                    <a:bodyPr/>
                    <a:lstStyle/>
                    <a:p>
                      <a:pPr algn="l" fontAlgn="b"/>
                      <a:r>
                        <a:rPr lang="en-US" sz="1000" u="none" strike="noStrike">
                          <a:effectLst/>
                        </a:rPr>
                        <a:t>Grand Total</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a:effectLst/>
                        </a:rPr>
                        <a:t>-$4,862,460.00</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a:effectLst/>
                        </a:rPr>
                        <a:t>-$1,891,801.00</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a:effectLst/>
                        </a:rPr>
                        <a:t>-$15,568,098.00</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a:effectLst/>
                        </a:rPr>
                        <a:t>-$3,073,621.00</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a:effectLst/>
                        </a:rPr>
                        <a:t>-$2,200,247.00</a:t>
                      </a:r>
                      <a:endParaRPr lang="en-US" sz="1000" b="1" i="0" u="none" strike="noStrike">
                        <a:solidFill>
                          <a:srgbClr val="000000"/>
                        </a:solidFill>
                        <a:effectLst/>
                        <a:latin typeface="Calibri" panose="020F0502020204030204" pitchFamily="34" charset="0"/>
                      </a:endParaRPr>
                    </a:p>
                  </a:txBody>
                  <a:tcPr marL="8374" marR="8374" marT="8374" marB="0" anchor="b"/>
                </a:tc>
                <a:tc>
                  <a:txBody>
                    <a:bodyPr/>
                    <a:lstStyle/>
                    <a:p>
                      <a:pPr algn="r" fontAlgn="b"/>
                      <a:r>
                        <a:rPr lang="en-US" sz="1000" u="none" strike="noStrike" dirty="0">
                          <a:effectLst/>
                        </a:rPr>
                        <a:t>-$27,596,227.00</a:t>
                      </a:r>
                      <a:endParaRPr lang="en-US" sz="1000" b="1" i="0" u="none" strike="noStrike" dirty="0">
                        <a:solidFill>
                          <a:srgbClr val="000000"/>
                        </a:solidFill>
                        <a:effectLst/>
                        <a:latin typeface="Calibri" panose="020F0502020204030204" pitchFamily="34" charset="0"/>
                      </a:endParaRPr>
                    </a:p>
                  </a:txBody>
                  <a:tcPr marL="8374" marR="8374" marT="8374" marB="0" anchor="b"/>
                </a:tc>
                <a:extLst>
                  <a:ext uri="{0D108BD9-81ED-4DB2-BD59-A6C34878D82A}">
                    <a16:rowId xmlns:a16="http://schemas.microsoft.com/office/drawing/2014/main" val="3066669289"/>
                  </a:ext>
                </a:extLst>
              </a:tr>
            </a:tbl>
          </a:graphicData>
        </a:graphic>
      </p:graphicFrame>
      <p:sp>
        <p:nvSpPr>
          <p:cNvPr id="3" name="TextBox 2">
            <a:extLst>
              <a:ext uri="{FF2B5EF4-FFF2-40B4-BE49-F238E27FC236}">
                <a16:creationId xmlns:a16="http://schemas.microsoft.com/office/drawing/2014/main" id="{D3094D60-E26D-E7D4-61DB-7259B194861D}"/>
              </a:ext>
            </a:extLst>
          </p:cNvPr>
          <p:cNvSpPr txBox="1"/>
          <p:nvPr/>
        </p:nvSpPr>
        <p:spPr>
          <a:xfrm>
            <a:off x="446049" y="4192859"/>
            <a:ext cx="102702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CIP currently calls for $14.5m Public Safety Building in FY27 to be funded solely through debt;  Town is working on opportunities for grants and other funding instead;</a:t>
            </a:r>
          </a:p>
          <a:p>
            <a:pPr marL="285750" indent="-285750">
              <a:buFont typeface="Arial" panose="020B0604020202020204" pitchFamily="34" charset="0"/>
              <a:buChar char="•"/>
            </a:pPr>
            <a:r>
              <a:rPr lang="en-US" dirty="0"/>
              <a:t>Capital expenses paid by taxes each year are largely road repair costs;</a:t>
            </a:r>
          </a:p>
          <a:p>
            <a:pPr marL="285750" indent="-285750">
              <a:buFont typeface="Arial" panose="020B0604020202020204" pitchFamily="34" charset="0"/>
              <a:buChar char="•"/>
            </a:pPr>
            <a:r>
              <a:rPr lang="en-US" dirty="0"/>
              <a:t>Town in general will be making stronger efforts to pursue grants for capital purchases going forward;</a:t>
            </a:r>
          </a:p>
        </p:txBody>
      </p:sp>
    </p:spTree>
    <p:extLst>
      <p:ext uri="{BB962C8B-B14F-4D97-AF65-F5344CB8AC3E}">
        <p14:creationId xmlns:p14="http://schemas.microsoft.com/office/powerpoint/2010/main" val="347859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E332332F-EB5E-2DD7-5367-090B1B43120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0" name="Group 19">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TextBox 2">
            <a:extLst>
              <a:ext uri="{FF2B5EF4-FFF2-40B4-BE49-F238E27FC236}">
                <a16:creationId xmlns:a16="http://schemas.microsoft.com/office/drawing/2014/main" id="{8729E324-7976-6D2A-5F3F-6C5E2814449A}"/>
              </a:ext>
            </a:extLst>
          </p:cNvPr>
          <p:cNvSpPr txBox="1"/>
          <p:nvPr/>
        </p:nvSpPr>
        <p:spPr>
          <a:xfrm>
            <a:off x="680322" y="2336873"/>
            <a:ext cx="5041628" cy="3599316"/>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000" b="0" i="0" dirty="0">
                <a:effectLst/>
              </a:rPr>
              <a:t>Per GFOA:</a:t>
            </a:r>
          </a:p>
          <a:p>
            <a:pPr defTabSz="914400">
              <a:lnSpc>
                <a:spcPct val="90000"/>
              </a:lnSpc>
              <a:spcAft>
                <a:spcPts val="600"/>
              </a:spcAft>
            </a:pPr>
            <a:r>
              <a:rPr lang="en-US" sz="2000" b="0" i="0" dirty="0">
                <a:effectLst/>
              </a:rPr>
              <a:t>Utilizing municipal bonds and other types of debt (including bank loans and lines of credit) to fund public infrastructure is a valuable strategy for Governments to spread the cost of significant long-term assets over their useful life.  It is important to involve all stakeholders in the decision to issue debt and to make sure resources are identified to prepare for the issuance of debt and to address on-going requirements throughout its term.</a:t>
            </a:r>
            <a:endParaRPr lang="en-US" sz="2000" dirty="0"/>
          </a:p>
        </p:txBody>
      </p:sp>
      <p:pic>
        <p:nvPicPr>
          <p:cNvPr id="6" name="Picture 5" descr="Graph on document with pen">
            <a:extLst>
              <a:ext uri="{FF2B5EF4-FFF2-40B4-BE49-F238E27FC236}">
                <a16:creationId xmlns:a16="http://schemas.microsoft.com/office/drawing/2014/main" id="{633D9DDE-1F04-8CD6-BB01-CB485FF312AE}"/>
              </a:ext>
            </a:extLst>
          </p:cNvPr>
          <p:cNvPicPr>
            <a:picLocks noChangeAspect="1"/>
          </p:cNvPicPr>
          <p:nvPr/>
        </p:nvPicPr>
        <p:blipFill rotWithShape="1">
          <a:blip r:embed="rId5"/>
          <a:srcRect l="27202" r="13481"/>
          <a:stretch/>
        </p:blipFill>
        <p:spPr>
          <a:xfrm>
            <a:off x="6096000" y="10"/>
            <a:ext cx="6092823" cy="6856310"/>
          </a:xfrm>
          <a:prstGeom prst="rect">
            <a:avLst/>
          </a:prstGeom>
          <a:ln>
            <a:noFill/>
          </a:ln>
          <a:effectLst/>
        </p:spPr>
      </p:pic>
      <p:sp>
        <p:nvSpPr>
          <p:cNvPr id="24" name="Rectangle 23">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1359E3A3-0B32-181E-EF1F-925DADEBC0E2}"/>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dirty="0"/>
              <a:t>Debt</a:t>
            </a:r>
          </a:p>
        </p:txBody>
      </p:sp>
      <p:pic>
        <p:nvPicPr>
          <p:cNvPr id="26" name="Picture 25">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31013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Limits</a:t>
            </a:r>
          </a:p>
        </p:txBody>
      </p:sp>
      <p:sp>
        <p:nvSpPr>
          <p:cNvPr id="3" name="TextBox 2">
            <a:extLst>
              <a:ext uri="{FF2B5EF4-FFF2-40B4-BE49-F238E27FC236}">
                <a16:creationId xmlns:a16="http://schemas.microsoft.com/office/drawing/2014/main" id="{B231B199-1276-88F7-A985-21BEF2BC9FC8}"/>
              </a:ext>
            </a:extLst>
          </p:cNvPr>
          <p:cNvSpPr txBox="1"/>
          <p:nvPr/>
        </p:nvSpPr>
        <p:spPr>
          <a:xfrm>
            <a:off x="340160" y="2152186"/>
            <a:ext cx="11511679" cy="4247317"/>
          </a:xfrm>
          <a:prstGeom prst="rect">
            <a:avLst/>
          </a:prstGeom>
          <a:noFill/>
        </p:spPr>
        <p:txBody>
          <a:bodyPr wrap="square" rtlCol="0">
            <a:spAutoFit/>
          </a:bodyPr>
          <a:lstStyle/>
          <a:p>
            <a:r>
              <a:rPr lang="en-US" dirty="0"/>
              <a:t>“In Maine, a municipality may not incur debt which would cause its total debt outstanding at any time, exclusive of debt incurred for school purposes, for storm or sanitary sewer purposes, for energy facility purposes or for municipal airport purposes to exceed 7 1/2% of its last full state valuation or any lower percentage or amount that the citizens of the Town may set by Charter or Ordinance. A municipality may incur debt for school purposes to an amount outstanding at any time not exceeding 10% of its last full state valuation or any lower percentage or amount that a municipality may set, for storm or sanitary sewer purposes to an amount outstanding at any time not exceeding 7 1/2% of its last full state valuation or any lower percentage or amount that the citizens of the Town may set by Charter or Municipal Ordinance. Municipalities may set for municipal airport and special district purposes an amount outstanding at any time not exceeding 3% of its last full state valuation or any lower percentage or amount that a municipality may set. However, in no case may a municipality incur debt which would cause its total debt outstanding at any time to exceed 15% of its last full state valuation or any lower percentage or amount that a municipality self-imposes. However, the Town has a self-imposed debt limit of 5% of the assessed value of taxable property in the Town ($583,010,850). Per the Town’s revenue policy, long term debt will only be used to finance long-lived capital and operating assets.”</a:t>
            </a:r>
          </a:p>
        </p:txBody>
      </p:sp>
    </p:spTree>
    <p:extLst>
      <p:ext uri="{BB962C8B-B14F-4D97-AF65-F5344CB8AC3E}">
        <p14:creationId xmlns:p14="http://schemas.microsoft.com/office/powerpoint/2010/main" val="106448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2CCB8A70-C436-2F86-6AF3-76A540F8AFE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Old wrinkled hands with some coins">
            <a:extLst>
              <a:ext uri="{FF2B5EF4-FFF2-40B4-BE49-F238E27FC236}">
                <a16:creationId xmlns:a16="http://schemas.microsoft.com/office/drawing/2014/main" id="{6358F70A-AA83-7A6F-C1C3-36834410FFA8}"/>
              </a:ext>
            </a:extLst>
          </p:cNvPr>
          <p:cNvPicPr>
            <a:picLocks noChangeAspect="1"/>
          </p:cNvPicPr>
          <p:nvPr/>
        </p:nvPicPr>
        <p:blipFill rotWithShape="1">
          <a:blip r:embed="rId3"/>
          <a:srcRect l="16950" r="37867"/>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2F99B2-434E-31EA-45F3-DAC43700007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Debt Limits</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TextBox 2">
            <a:extLst>
              <a:ext uri="{FF2B5EF4-FFF2-40B4-BE49-F238E27FC236}">
                <a16:creationId xmlns:a16="http://schemas.microsoft.com/office/drawing/2014/main" id="{3DD642F6-302E-71B5-2E9B-6344EF59CCD2}"/>
              </a:ext>
            </a:extLst>
          </p:cNvPr>
          <p:cNvSpPr txBox="1"/>
          <p:nvPr/>
        </p:nvSpPr>
        <p:spPr>
          <a:xfrm>
            <a:off x="680321" y="2336873"/>
            <a:ext cx="6423211"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700"/>
              <a:t>Current Debt Limit:  $29,150,542.50</a:t>
            </a:r>
          </a:p>
          <a:p>
            <a:pPr indent="-228600" defTabSz="914400">
              <a:lnSpc>
                <a:spcPct val="90000"/>
              </a:lnSpc>
              <a:spcAft>
                <a:spcPts val="600"/>
              </a:spcAft>
              <a:buFont typeface="Arial" panose="020B0604020202020204" pitchFamily="34" charset="0"/>
              <a:buChar char="•"/>
            </a:pPr>
            <a:r>
              <a:rPr lang="en-US" sz="1700"/>
              <a:t>Current Applicable Debt Outstanding: $5,280,400.00</a:t>
            </a:r>
          </a:p>
          <a:p>
            <a:pPr indent="-228600" defTabSz="914400">
              <a:lnSpc>
                <a:spcPct val="90000"/>
              </a:lnSpc>
              <a:spcAft>
                <a:spcPts val="600"/>
              </a:spcAft>
              <a:buFont typeface="Arial" panose="020B0604020202020204" pitchFamily="34" charset="0"/>
              <a:buChar char="•"/>
            </a:pPr>
            <a:r>
              <a:rPr lang="en-US" sz="1700"/>
              <a:t>Total Debt Available: $23,870,142.50</a:t>
            </a:r>
          </a:p>
          <a:p>
            <a:pPr indent="-228600" defTabSz="914400">
              <a:lnSpc>
                <a:spcPct val="90000"/>
              </a:lnSpc>
              <a:spcAft>
                <a:spcPts val="600"/>
              </a:spcAft>
              <a:buFont typeface="Arial" panose="020B0604020202020204" pitchFamily="34" charset="0"/>
              <a:buChar char="•"/>
            </a:pPr>
            <a:r>
              <a:rPr lang="en-US" sz="1700"/>
              <a:t>Total Debt Usage in CIP: $19,049,056.00</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Town debt service is currently 3% of annual expenses.  In FY29, it would be about 8% of annual expenses if all other expenses held steady.</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r>
              <a:rPr lang="en-US" sz="1700"/>
              <a:t>General expectation is that municipal government debt service is 5% to 10% of annual expenses. </a:t>
            </a:r>
          </a:p>
        </p:txBody>
      </p:sp>
    </p:spTree>
    <p:extLst>
      <p:ext uri="{BB962C8B-B14F-4D97-AF65-F5344CB8AC3E}">
        <p14:creationId xmlns:p14="http://schemas.microsoft.com/office/powerpoint/2010/main" val="608604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01543F-AAEF-0831-1146-00BDAA96F88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B0BBD46-E160-4D02-9D82-3934E397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14C8A4-DCE7-4155-98CA-D8826574B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CB4EE8-1A68-9D56-722E-23BCF888739B}"/>
              </a:ext>
            </a:extLst>
          </p:cNvPr>
          <p:cNvSpPr>
            <a:spLocks noGrp="1"/>
          </p:cNvSpPr>
          <p:nvPr>
            <p:ph type="title"/>
          </p:nvPr>
        </p:nvSpPr>
        <p:spPr>
          <a:xfrm>
            <a:off x="680321" y="321733"/>
            <a:ext cx="9900593" cy="1080938"/>
          </a:xfrm>
        </p:spPr>
        <p:txBody>
          <a:bodyPr vert="horz" lIns="91440" tIns="45720" rIns="91440" bIns="45720" rtlCol="0" anchor="ctr">
            <a:normAutofit/>
          </a:bodyPr>
          <a:lstStyle/>
          <a:p>
            <a:r>
              <a:rPr lang="en-US">
                <a:solidFill>
                  <a:srgbClr val="FFFFFF"/>
                </a:solidFill>
              </a:rPr>
              <a:t>Sewer Fund</a:t>
            </a:r>
          </a:p>
        </p:txBody>
      </p:sp>
      <p:sp>
        <p:nvSpPr>
          <p:cNvPr id="12" name="Rectangle 11">
            <a:extLst>
              <a:ext uri="{FF2B5EF4-FFF2-40B4-BE49-F238E27FC236}">
                <a16:creationId xmlns:a16="http://schemas.microsoft.com/office/drawing/2014/main" id="{77A64E61-6D37-4CB3-8F42-66B0DACBC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24402"/>
            <a:ext cx="12192000" cy="5133597"/>
          </a:xfrm>
          <a:prstGeom prst="rect">
            <a:avLst/>
          </a:prstGeom>
          <a:solidFill>
            <a:schemeClr val="bg1"/>
          </a:solidFill>
          <a:ln>
            <a:noFill/>
          </a:ln>
          <a:effectLst>
            <a:outerShdw blurRad="889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BC2EB7-AD89-75A5-BBCF-53FF7CA190EE}"/>
              </a:ext>
            </a:extLst>
          </p:cNvPr>
          <p:cNvSpPr txBox="1"/>
          <p:nvPr/>
        </p:nvSpPr>
        <p:spPr>
          <a:xfrm>
            <a:off x="680321" y="2336873"/>
            <a:ext cx="8092427" cy="3139799"/>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1500" dirty="0"/>
              <a:t>Total Proposed Revenues: $2,560,622.00</a:t>
            </a:r>
          </a:p>
          <a:p>
            <a:pPr marL="742950" lvl="1" indent="-228600" defTabSz="914400">
              <a:lnSpc>
                <a:spcPct val="90000"/>
              </a:lnSpc>
              <a:spcAft>
                <a:spcPts val="600"/>
              </a:spcAft>
              <a:buFont typeface="Arial" panose="020B0604020202020204" pitchFamily="34" charset="0"/>
              <a:buChar char="•"/>
            </a:pPr>
            <a:r>
              <a:rPr lang="en-US" sz="1500" dirty="0"/>
              <a:t>Includes proposed fee increases</a:t>
            </a:r>
          </a:p>
          <a:p>
            <a:pPr marL="742950" lvl="1" indent="-228600" defTabSz="914400">
              <a:lnSpc>
                <a:spcPct val="90000"/>
              </a:lnSpc>
              <a:spcAft>
                <a:spcPts val="600"/>
              </a:spcAft>
              <a:buFont typeface="Arial" panose="020B0604020202020204" pitchFamily="34" charset="0"/>
              <a:buChar char="•"/>
            </a:pPr>
            <a:r>
              <a:rPr lang="en-US" sz="1500" dirty="0"/>
              <a:t>Includes use of  $885,923 in undesignated fund balance to pay USDA loan and costs for screw press in excess of USDA RD grant funds;</a:t>
            </a:r>
          </a:p>
          <a:p>
            <a:pPr marL="1200150" lvl="2" indent="-228600" defTabSz="914400">
              <a:lnSpc>
                <a:spcPct val="90000"/>
              </a:lnSpc>
              <a:spcAft>
                <a:spcPts val="600"/>
              </a:spcAft>
              <a:buFont typeface="Arial" panose="020B0604020202020204" pitchFamily="34" charset="0"/>
              <a:buChar char="•"/>
            </a:pPr>
            <a:r>
              <a:rPr lang="en-US" sz="1500" dirty="0"/>
              <a:t>Both expenses were expected, and fund balance was intentionally built up excessively for when this was needed; will use special reserves in the future;</a:t>
            </a:r>
          </a:p>
          <a:p>
            <a:pPr marL="1200150" lvl="2" indent="-228600" defTabSz="914400">
              <a:lnSpc>
                <a:spcPct val="90000"/>
              </a:lnSpc>
              <a:spcAft>
                <a:spcPts val="600"/>
              </a:spcAft>
              <a:buFont typeface="Arial" panose="020B0604020202020204" pitchFamily="34" charset="0"/>
              <a:buChar char="•"/>
            </a:pPr>
            <a:r>
              <a:rPr lang="en-US" sz="1500" dirty="0"/>
              <a:t>Current sewer fund balance is $2.4 million</a:t>
            </a:r>
          </a:p>
          <a:p>
            <a:pPr marL="285750" indent="-228600" defTabSz="914400">
              <a:lnSpc>
                <a:spcPct val="90000"/>
              </a:lnSpc>
              <a:spcAft>
                <a:spcPts val="600"/>
              </a:spcAft>
              <a:buFont typeface="Arial" panose="020B0604020202020204" pitchFamily="34" charset="0"/>
              <a:buChar char="•"/>
            </a:pPr>
            <a:r>
              <a:rPr lang="en-US" sz="1500" dirty="0"/>
              <a:t>Total Proposed Expenses:  $2,307,903.20</a:t>
            </a:r>
          </a:p>
          <a:p>
            <a:pPr marL="742950" lvl="1" indent="-228600" defTabSz="914400">
              <a:lnSpc>
                <a:spcPct val="90000"/>
              </a:lnSpc>
              <a:spcAft>
                <a:spcPts val="600"/>
              </a:spcAft>
              <a:buFont typeface="Arial" panose="020B0604020202020204" pitchFamily="34" charset="0"/>
              <a:buChar char="•"/>
            </a:pPr>
            <a:r>
              <a:rPr lang="en-US" sz="1500" dirty="0"/>
              <a:t>Largest expense is capital contribution towards screw press ($500,000), followed by USDA loan payment ($370,923.10)</a:t>
            </a:r>
          </a:p>
          <a:p>
            <a:pPr marL="742950" lvl="1" indent="-228600" defTabSz="914400">
              <a:lnSpc>
                <a:spcPct val="90000"/>
              </a:lnSpc>
              <a:spcAft>
                <a:spcPts val="600"/>
              </a:spcAft>
              <a:buFont typeface="Arial" panose="020B0604020202020204" pitchFamily="34" charset="0"/>
              <a:buChar char="•"/>
            </a:pPr>
            <a:r>
              <a:rPr lang="en-US" sz="1500" dirty="0"/>
              <a:t>Sludge Disposal costs ($180,000) continue to grow outside of Town’s control due to changes in regulatory environment;</a:t>
            </a:r>
          </a:p>
        </p:txBody>
      </p:sp>
    </p:spTree>
    <p:extLst>
      <p:ext uri="{BB962C8B-B14F-4D97-AF65-F5344CB8AC3E}">
        <p14:creationId xmlns:p14="http://schemas.microsoft.com/office/powerpoint/2010/main" val="2266114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1183669-8B75-3D4F-9907-6722F9B26D6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DEA72F-06C0-C6BE-9BA5-0D0CFBCCF9ED}"/>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Special Revenues and Reserves Fund</a:t>
            </a:r>
          </a:p>
        </p:txBody>
      </p:sp>
      <p:graphicFrame>
        <p:nvGraphicFramePr>
          <p:cNvPr id="5" name="TextBox 2">
            <a:extLst>
              <a:ext uri="{FF2B5EF4-FFF2-40B4-BE49-F238E27FC236}">
                <a16:creationId xmlns:a16="http://schemas.microsoft.com/office/drawing/2014/main" id="{3BEF46D2-2615-0221-0BF8-4FCD1CD7BFFC}"/>
              </a:ext>
            </a:extLst>
          </p:cNvPr>
          <p:cNvGraphicFramePr/>
          <p:nvPr>
            <p:extLst>
              <p:ext uri="{D42A27DB-BD31-4B8C-83A1-F6EECF244321}">
                <p14:modId xmlns:p14="http://schemas.microsoft.com/office/powerpoint/2010/main" val="261386035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424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31">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4" name="Picture 33">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6" name="Rectangle 35">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58BBCFF1-6BF3-4941-973F-CE3A1F225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B170B3D-1B5C-4AA5-B670-B783ADC5FA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68291"/>
            <a:ext cx="12192000" cy="275942"/>
          </a:xfrm>
          <a:prstGeom prst="rect">
            <a:avLst/>
          </a:prstGeom>
        </p:spPr>
      </p:pic>
      <p:sp>
        <p:nvSpPr>
          <p:cNvPr id="44" name="Rectangle 43">
            <a:extLst>
              <a:ext uri="{FF2B5EF4-FFF2-40B4-BE49-F238E27FC236}">
                <a16:creationId xmlns:a16="http://schemas.microsoft.com/office/drawing/2014/main" id="{8EE3C243-B4B4-4FE3-AFF2-E81D7F48C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795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0322" y="1216404"/>
            <a:ext cx="9689360" cy="3841362"/>
          </a:xfrm>
        </p:spPr>
        <p:txBody>
          <a:bodyPr vert="horz" lIns="91440" tIns="45720" rIns="91440" bIns="45720" rtlCol="0" anchor="b">
            <a:normAutofit/>
          </a:bodyPr>
          <a:lstStyle/>
          <a:p>
            <a:r>
              <a:rPr lang="en-US" sz="7200"/>
              <a:t>Questions?</a:t>
            </a:r>
          </a:p>
        </p:txBody>
      </p:sp>
    </p:spTree>
    <p:extLst>
      <p:ext uri="{BB962C8B-B14F-4D97-AF65-F5344CB8AC3E}">
        <p14:creationId xmlns:p14="http://schemas.microsoft.com/office/powerpoint/2010/main" val="66764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43B2CCE5-5A72-1706-E2A2-C603965C38FB}"/>
            </a:ext>
          </a:extLst>
        </p:cNvPr>
        <p:cNvGrpSpPr/>
        <p:nvPr/>
      </p:nvGrpSpPr>
      <p:grpSpPr>
        <a:xfrm>
          <a:off x="0" y="0"/>
          <a:ext cx="0" cy="0"/>
          <a:chOff x="0" y="0"/>
          <a:chExt cx="0" cy="0"/>
        </a:xfrm>
      </p:grpSpPr>
      <p:pic>
        <p:nvPicPr>
          <p:cNvPr id="36" name="Picture 3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Picture 37">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0" name="Picture 39">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2" name="Rectangle 41">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6" name="Rectangle 45">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50" name="Rectangle 49">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A61B14-AC11-B2DC-A25B-EA9A5F92CF83}"/>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a:t>Budget Timeframe / Process</a:t>
            </a:r>
          </a:p>
        </p:txBody>
      </p:sp>
      <p:sp>
        <p:nvSpPr>
          <p:cNvPr id="52" name="Rectangle 51">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4" name="Rectangle 53">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6FFCDB92-824E-4305-5F80-4C611358BA5D}"/>
              </a:ext>
            </a:extLst>
          </p:cNvPr>
          <p:cNvGraphicFramePr>
            <a:graphicFrameLocks noGrp="1"/>
          </p:cNvGraphicFramePr>
          <p:nvPr>
            <p:extLst>
              <p:ext uri="{D42A27DB-BD31-4B8C-83A1-F6EECF244321}">
                <p14:modId xmlns:p14="http://schemas.microsoft.com/office/powerpoint/2010/main" val="2094116650"/>
              </p:ext>
            </p:extLst>
          </p:nvPr>
        </p:nvGraphicFramePr>
        <p:xfrm>
          <a:off x="634277" y="654122"/>
          <a:ext cx="10917645" cy="3783253"/>
        </p:xfrm>
        <a:graphic>
          <a:graphicData uri="http://schemas.openxmlformats.org/drawingml/2006/table">
            <a:tbl>
              <a:tblPr>
                <a:tableStyleId>{5C22544A-7EE6-4342-B048-85BDC9FD1C3A}</a:tableStyleId>
              </a:tblPr>
              <a:tblGrid>
                <a:gridCol w="2917848">
                  <a:extLst>
                    <a:ext uri="{9D8B030D-6E8A-4147-A177-3AD203B41FA5}">
                      <a16:colId xmlns:a16="http://schemas.microsoft.com/office/drawing/2014/main" val="3582045792"/>
                    </a:ext>
                  </a:extLst>
                </a:gridCol>
                <a:gridCol w="5546297">
                  <a:extLst>
                    <a:ext uri="{9D8B030D-6E8A-4147-A177-3AD203B41FA5}">
                      <a16:colId xmlns:a16="http://schemas.microsoft.com/office/drawing/2014/main" val="1195747404"/>
                    </a:ext>
                  </a:extLst>
                </a:gridCol>
                <a:gridCol w="1877713">
                  <a:extLst>
                    <a:ext uri="{9D8B030D-6E8A-4147-A177-3AD203B41FA5}">
                      <a16:colId xmlns:a16="http://schemas.microsoft.com/office/drawing/2014/main" val="1083845618"/>
                    </a:ext>
                  </a:extLst>
                </a:gridCol>
                <a:gridCol w="575787">
                  <a:extLst>
                    <a:ext uri="{9D8B030D-6E8A-4147-A177-3AD203B41FA5}">
                      <a16:colId xmlns:a16="http://schemas.microsoft.com/office/drawing/2014/main" val="2452744619"/>
                    </a:ext>
                  </a:extLst>
                </a:gridCol>
              </a:tblGrid>
              <a:tr h="161516">
                <a:tc>
                  <a:txBody>
                    <a:bodyPr/>
                    <a:lstStyle/>
                    <a:p>
                      <a:pPr algn="l" fontAlgn="t"/>
                      <a:r>
                        <a:rPr lang="en-US" sz="800" u="none" strike="noStrike">
                          <a:effectLst/>
                        </a:rPr>
                        <a:t>1st School Budget PH Ad Runs</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First Ad for School Budget &amp; School CIP Budget Public Hearings appears in Sun Journal</a:t>
                      </a:r>
                      <a:endParaRPr lang="en-US" sz="8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Sunday April 07,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4224334305"/>
                  </a:ext>
                </a:extLst>
              </a:tr>
              <a:tr h="467890">
                <a:tc>
                  <a:txBody>
                    <a:bodyPr/>
                    <a:lstStyle/>
                    <a:p>
                      <a:pPr algn="l" fontAlgn="t"/>
                      <a:r>
                        <a:rPr lang="en-US" sz="800" u="none" strike="noStrike">
                          <a:effectLst/>
                        </a:rPr>
                        <a:t>Planning Board Meeting - CIP Review</a:t>
                      </a:r>
                      <a:br>
                        <a:rPr lang="en-US" sz="800" u="none" strike="noStrike">
                          <a:effectLst/>
                        </a:rPr>
                      </a:b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Planning Bd Meeting to Review &amp; Make Recommendations to Council on CIP Budget</a:t>
                      </a:r>
                      <a:br>
                        <a:rPr lang="en-US" sz="800" u="none" strike="noStrike">
                          <a:effectLst/>
                        </a:rPr>
                      </a:br>
                      <a:r>
                        <a:rPr lang="en-US" sz="700" u="none" strike="noStrike">
                          <a:effectLst/>
                        </a:rPr>
                        <a:t>Sec. 6.08. - Capital Program…The Planning Board shall review the proposed capital program each year to determine, where appropriate, that the capital expenditure is consistent with the provisions of the Town Comprehensive Plan and forward its recommendation to the Town Council no later than the first day of June.</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Thursday April 11,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7:00 PM</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3987716753"/>
                  </a:ext>
                </a:extLst>
              </a:tr>
              <a:tr h="161516">
                <a:tc>
                  <a:txBody>
                    <a:bodyPr/>
                    <a:lstStyle/>
                    <a:p>
                      <a:pPr algn="l" fontAlgn="t"/>
                      <a:r>
                        <a:rPr lang="en-US" sz="800" u="none" strike="noStrike">
                          <a:effectLst/>
                        </a:rPr>
                        <a:t>Council Regular Meeting</a:t>
                      </a:r>
                      <a:endParaRPr lang="en-US" sz="800" b="1"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Tuesday April 16,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7:00 PM</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460663070"/>
                  </a:ext>
                </a:extLst>
              </a:tr>
              <a:tr h="161516">
                <a:tc>
                  <a:txBody>
                    <a:bodyPr/>
                    <a:lstStyle/>
                    <a:p>
                      <a:pPr algn="l" fontAlgn="t"/>
                      <a:r>
                        <a:rPr lang="en-US" sz="800" u="none" strike="noStrike">
                          <a:effectLst/>
                        </a:rPr>
                        <a:t>2nd School Budget PH Ad Runs</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Second Ad for School Budget &amp; School CIP Budget Public Hearings appears in Sun Journal</a:t>
                      </a:r>
                      <a:endParaRPr lang="en-US" sz="8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Sunday April 21,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1953233639"/>
                  </a:ext>
                </a:extLst>
              </a:tr>
              <a:tr h="161516">
                <a:tc>
                  <a:txBody>
                    <a:bodyPr/>
                    <a:lstStyle/>
                    <a:p>
                      <a:pPr algn="l" fontAlgn="t"/>
                      <a:r>
                        <a:rPr lang="en-US" sz="800" u="none" strike="noStrike">
                          <a:effectLst/>
                        </a:rPr>
                        <a:t>School Committee Meeting</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School Committee Adopts School Budget &amp; School CIP Budget</a:t>
                      </a:r>
                      <a:endParaRPr lang="en-US" sz="8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Monday April 22 or 29,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6:00 PM</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3153919120"/>
                  </a:ext>
                </a:extLst>
              </a:tr>
              <a:tr h="289172">
                <a:tc>
                  <a:txBody>
                    <a:bodyPr/>
                    <a:lstStyle/>
                    <a:p>
                      <a:pPr algn="l" fontAlgn="t"/>
                      <a:r>
                        <a:rPr lang="en-US" sz="800" u="none" strike="noStrike">
                          <a:effectLst/>
                        </a:rPr>
                        <a:t>Finance Committee Meeting</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Finance Committee discusses Municipal &amp; School Budgets, plus Municipal &amp; School CIP Budgets for Recommendations to present to Council</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Monday April 22,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5:00 PM</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2903348239"/>
                  </a:ext>
                </a:extLst>
              </a:tr>
              <a:tr h="544484">
                <a:tc>
                  <a:txBody>
                    <a:bodyPr/>
                    <a:lstStyle/>
                    <a:p>
                      <a:pPr algn="l" fontAlgn="t"/>
                      <a:r>
                        <a:rPr lang="en-US" sz="800" u="none" strike="noStrike">
                          <a:effectLst/>
                        </a:rPr>
                        <a:t>Council Special Meeting and Budget Meeting</a:t>
                      </a:r>
                      <a:endParaRPr lang="en-US" sz="800" b="1"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800" u="none" strike="noStrike">
                          <a:effectLst/>
                        </a:rPr>
                        <a:t>Council Holds School Budget  &amp; School CIP Budget Public Hearings</a:t>
                      </a:r>
                      <a:br>
                        <a:rPr lang="en-US" sz="800" u="none" strike="noStrike">
                          <a:effectLst/>
                        </a:rPr>
                      </a:br>
                      <a:r>
                        <a:rPr lang="en-US" sz="800" u="none" strike="noStrike">
                          <a:effectLst/>
                        </a:rPr>
                        <a:t>Sec 6.04 (a) 2. The time and place (not less than two weeks after the first such publication) of a public hearing on the proposed budgets. Council Adopts School Budget &amp; School CIP Budget at Budget Meeting and Absentee Ballots are available the next day.</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800" u="none" strike="noStrike">
                          <a:effectLst/>
                        </a:rPr>
                        <a:t>Tuesday April 30, 2024</a:t>
                      </a:r>
                      <a:endParaRPr lang="en-US" sz="8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7:00 PM</a:t>
                      </a:r>
                      <a:endParaRPr lang="en-US" sz="700" b="0"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1322653742"/>
                  </a:ext>
                </a:extLst>
              </a:tr>
              <a:tr h="442359">
                <a:tc>
                  <a:txBody>
                    <a:bodyPr/>
                    <a:lstStyle/>
                    <a:p>
                      <a:pPr algn="l" fontAlgn="t"/>
                      <a:r>
                        <a:rPr lang="en-US" sz="700" u="none" strike="noStrike">
                          <a:effectLst/>
                        </a:rPr>
                        <a:t>Post Election Warrant, Cost Center, &amp; Sample Ballot</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700" u="none" strike="noStrike">
                          <a:effectLst/>
                        </a:rPr>
                        <a:t>Clerk Posts Election Warrant, Cost Center Sheet, and Specimen Ballots </a:t>
                      </a:r>
                      <a:br>
                        <a:rPr lang="en-US" sz="700" u="none" strike="noStrike">
                          <a:effectLst/>
                        </a:rPr>
                      </a:br>
                      <a:r>
                        <a:rPr lang="en-US" sz="700" u="none" strike="noStrike">
                          <a:effectLst/>
                        </a:rPr>
                        <a:t>Per 20-A MRSA Sec 1486(3) 7 days prior to Election Day. Absentee Ballots available.  Clerks set up booths and sends out absentee ballots that were requested. Give Postings to Police Chief to post at Lisbon PO, LF PO, Town OFfice Building, and upload under news &amp; announcements on front page of Lisbon's Website. </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Wednesday May 10, 2024</a:t>
                      </a:r>
                      <a:endParaRPr lang="en-US" sz="700" b="0"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3061206407"/>
                  </a:ext>
                </a:extLst>
              </a:tr>
              <a:tr h="238109">
                <a:tc>
                  <a:txBody>
                    <a:bodyPr/>
                    <a:lstStyle/>
                    <a:p>
                      <a:pPr algn="l" fontAlgn="t"/>
                      <a:r>
                        <a:rPr lang="en-US" sz="700" u="none" strike="noStrike">
                          <a:effectLst/>
                        </a:rPr>
                        <a:t>Council Regular Meeting</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700" u="none" strike="noStrike">
                          <a:effectLst/>
                        </a:rPr>
                        <a:t>Council Sets Municipal Budget &amp; Municipal CIP Budget Public Hearing for June 18, 2024</a:t>
                      </a:r>
                      <a:br>
                        <a:rPr lang="en-US" sz="700" u="none" strike="noStrike">
                          <a:effectLst/>
                        </a:rPr>
                      </a:br>
                      <a:r>
                        <a:rPr lang="en-US" sz="700" u="none" strike="noStrike">
                          <a:effectLst/>
                        </a:rPr>
                        <a:t>Sec. 6.08…2)The Council by resolution shall annually adopt the capital program ...after the public hearing and on or before the first day of July.</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Tuesday May 7, 2024</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7:00 PM</a:t>
                      </a:r>
                      <a:endParaRPr lang="en-US" sz="700" b="1" i="0" u="none" strike="noStrike">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1623366662"/>
                  </a:ext>
                </a:extLst>
              </a:tr>
              <a:tr h="952983">
                <a:tc>
                  <a:txBody>
                    <a:bodyPr/>
                    <a:lstStyle/>
                    <a:p>
                      <a:pPr algn="l" fontAlgn="t"/>
                      <a:r>
                        <a:rPr lang="en-US" sz="700" u="none" strike="noStrike">
                          <a:effectLst/>
                        </a:rPr>
                        <a:t>Send Sun Journal Ad</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just" fontAlgn="t"/>
                      <a:r>
                        <a:rPr lang="en-US" sz="700" u="none" strike="noStrike">
                          <a:effectLst/>
                        </a:rPr>
                        <a:t>Clerk Sends Draft Ad for Municipal &amp; CIP Budget Public Hearing on Thurs so there is time to proof by deadline (Deadline for Sun Journal Ad is Friday at 10 AM)</a:t>
                      </a:r>
                      <a:br>
                        <a:rPr lang="en-US" sz="700" u="none" strike="noStrike">
                          <a:effectLst/>
                        </a:rPr>
                      </a:br>
                      <a:r>
                        <a:rPr lang="en-US" sz="700" u="none" strike="noStrike">
                          <a:effectLst/>
                        </a:rPr>
                        <a:t>Per Sec 6.04 (a) 1 &amp; 2 ...The Town Council shall publish in one or more newspapers having general circulation in the Town a general summary of the budgets and a notice stating:  1. The times and places where copies of the budget messages and the budgets will be available to the public, and 2. The time and place (not less than two weeks after the first such publication) of a public hearing on the proposed budgets.</a:t>
                      </a:r>
                      <a:br>
                        <a:rPr lang="en-US" sz="700" u="none" strike="noStrike">
                          <a:effectLst/>
                        </a:rPr>
                      </a:br>
                      <a:r>
                        <a:rPr lang="en-US" sz="700" u="none" strike="noStrike">
                          <a:effectLst/>
                        </a:rPr>
                        <a:t>Sec 6.08 d) 1... The Town Council shall publish in one or more newspapers having general circulation in the Town a general summary of the capital program and a notice stating:  i)The times and places where copies of the capital program will be available to the public; and ii)The time and place, not less than two weeks after the first date of publication, for a public hearing on the capital program.  Sun Journal Deadline by 10AM Friday, May 26.  NOTE:  Send request for second ad at the same time.</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a:effectLst/>
                        </a:rPr>
                        <a:t>Thursday May 23, 2022</a:t>
                      </a:r>
                      <a:endParaRPr lang="en-US" sz="700" b="1" i="0" u="none" strike="noStrike">
                        <a:solidFill>
                          <a:srgbClr val="000000"/>
                        </a:solidFill>
                        <a:effectLst/>
                        <a:latin typeface="Calibri" panose="020F0502020204030204" pitchFamily="34" charset="0"/>
                      </a:endParaRPr>
                    </a:p>
                  </a:txBody>
                  <a:tcPr marL="3222" marR="3222" marT="3222" marB="0"/>
                </a:tc>
                <a:tc>
                  <a:txBody>
                    <a:bodyPr/>
                    <a:lstStyle/>
                    <a:p>
                      <a:pPr algn="l" fontAlgn="t"/>
                      <a:r>
                        <a:rPr lang="en-US" sz="700" u="none" strike="noStrike" dirty="0">
                          <a:effectLst/>
                        </a:rPr>
                        <a:t>10:00 AM</a:t>
                      </a:r>
                      <a:endParaRPr lang="en-US" sz="700" b="1" i="0" u="none" strike="noStrike" dirty="0">
                        <a:solidFill>
                          <a:srgbClr val="000000"/>
                        </a:solidFill>
                        <a:effectLst/>
                        <a:latin typeface="Calibri" panose="020F0502020204030204" pitchFamily="34" charset="0"/>
                      </a:endParaRPr>
                    </a:p>
                  </a:txBody>
                  <a:tcPr marL="3222" marR="3222" marT="3222" marB="0"/>
                </a:tc>
                <a:extLst>
                  <a:ext uri="{0D108BD9-81ED-4DB2-BD59-A6C34878D82A}">
                    <a16:rowId xmlns:a16="http://schemas.microsoft.com/office/drawing/2014/main" val="3365938330"/>
                  </a:ext>
                </a:extLst>
              </a:tr>
            </a:tbl>
          </a:graphicData>
        </a:graphic>
      </p:graphicFrame>
    </p:spTree>
    <p:extLst>
      <p:ext uri="{BB962C8B-B14F-4D97-AF65-F5344CB8AC3E}">
        <p14:creationId xmlns:p14="http://schemas.microsoft.com/office/powerpoint/2010/main" val="292407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D3951CF5-713B-1958-7472-FB3228493D9F}"/>
            </a:ext>
          </a:extLst>
        </p:cNvPr>
        <p:cNvGrpSpPr/>
        <p:nvPr/>
      </p:nvGrpSpPr>
      <p:grpSpPr>
        <a:xfrm>
          <a:off x="0" y="0"/>
          <a:ext cx="0" cy="0"/>
          <a:chOff x="0" y="0"/>
          <a:chExt cx="0" cy="0"/>
        </a:xfrm>
      </p:grpSpPr>
      <p:pic>
        <p:nvPicPr>
          <p:cNvPr id="61" name="Picture 6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3" name="Picture 6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65" name="Picture 6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67" name="Rectangle 6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1" name="Rectangle 70">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75" name="Rectangle 74">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FE1E10-81D6-7ACD-5A86-42061640C272}"/>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r"/>
            <a:r>
              <a:rPr lang="en-US" sz="4800"/>
              <a:t>Budget Timeframe / Process</a:t>
            </a:r>
          </a:p>
        </p:txBody>
      </p:sp>
      <p:sp>
        <p:nvSpPr>
          <p:cNvPr id="77" name="Rectangle 76">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 name="Rectangle 78">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B63F97EF-5378-0B4C-4D69-74EB0DB18DE2}"/>
              </a:ext>
            </a:extLst>
          </p:cNvPr>
          <p:cNvGraphicFramePr>
            <a:graphicFrameLocks noGrp="1"/>
          </p:cNvGraphicFramePr>
          <p:nvPr>
            <p:extLst>
              <p:ext uri="{D42A27DB-BD31-4B8C-83A1-F6EECF244321}">
                <p14:modId xmlns:p14="http://schemas.microsoft.com/office/powerpoint/2010/main" val="2086109583"/>
              </p:ext>
            </p:extLst>
          </p:nvPr>
        </p:nvGraphicFramePr>
        <p:xfrm>
          <a:off x="634277" y="986674"/>
          <a:ext cx="10917646" cy="3196441"/>
        </p:xfrm>
        <a:graphic>
          <a:graphicData uri="http://schemas.openxmlformats.org/drawingml/2006/table">
            <a:tbl>
              <a:tblPr>
                <a:tableStyleId>{5C22544A-7EE6-4342-B048-85BDC9FD1C3A}</a:tableStyleId>
              </a:tblPr>
              <a:tblGrid>
                <a:gridCol w="2398126">
                  <a:extLst>
                    <a:ext uri="{9D8B030D-6E8A-4147-A177-3AD203B41FA5}">
                      <a16:colId xmlns:a16="http://schemas.microsoft.com/office/drawing/2014/main" val="2022175293"/>
                    </a:ext>
                  </a:extLst>
                </a:gridCol>
                <a:gridCol w="5674441">
                  <a:extLst>
                    <a:ext uri="{9D8B030D-6E8A-4147-A177-3AD203B41FA5}">
                      <a16:colId xmlns:a16="http://schemas.microsoft.com/office/drawing/2014/main" val="4076021032"/>
                    </a:ext>
                  </a:extLst>
                </a:gridCol>
                <a:gridCol w="2015128">
                  <a:extLst>
                    <a:ext uri="{9D8B030D-6E8A-4147-A177-3AD203B41FA5}">
                      <a16:colId xmlns:a16="http://schemas.microsoft.com/office/drawing/2014/main" val="181467672"/>
                    </a:ext>
                  </a:extLst>
                </a:gridCol>
                <a:gridCol w="829951">
                  <a:extLst>
                    <a:ext uri="{9D8B030D-6E8A-4147-A177-3AD203B41FA5}">
                      <a16:colId xmlns:a16="http://schemas.microsoft.com/office/drawing/2014/main" val="3050417163"/>
                    </a:ext>
                  </a:extLst>
                </a:gridCol>
              </a:tblGrid>
              <a:tr h="407963">
                <a:tc>
                  <a:txBody>
                    <a:bodyPr/>
                    <a:lstStyle/>
                    <a:p>
                      <a:pPr algn="l" fontAlgn="t"/>
                      <a:r>
                        <a:rPr lang="en-US" sz="1100" u="none" strike="noStrike">
                          <a:effectLst/>
                        </a:rPr>
                        <a:t>Finance Committee Meeting</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just" fontAlgn="t"/>
                      <a:r>
                        <a:rPr lang="en-US" sz="1200" u="none" strike="noStrike">
                          <a:effectLst/>
                        </a:rPr>
                        <a:t>Finance Committee discusses Municipal &amp; School Budgets, plus Municipal &amp; School CIP Budgets for Recommendations to present to Council</a:t>
                      </a:r>
                      <a:endParaRPr lang="en-US" sz="1200" b="0"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May - TBD</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TBD</a:t>
                      </a:r>
                      <a:endParaRPr lang="en-US" sz="1100" b="1" i="0" u="none" strike="noStrike">
                        <a:solidFill>
                          <a:srgbClr val="000000"/>
                        </a:solidFill>
                        <a:effectLst/>
                        <a:latin typeface="Calibri" panose="020F0502020204030204" pitchFamily="34" charset="0"/>
                      </a:endParaRPr>
                    </a:p>
                  </a:txBody>
                  <a:tcPr marL="9171" marR="9171" marT="9171" marB="0"/>
                </a:tc>
                <a:extLst>
                  <a:ext uri="{0D108BD9-81ED-4DB2-BD59-A6C34878D82A}">
                    <a16:rowId xmlns:a16="http://schemas.microsoft.com/office/drawing/2014/main" val="2278587640"/>
                  </a:ext>
                </a:extLst>
              </a:tr>
              <a:tr h="211588">
                <a:tc>
                  <a:txBody>
                    <a:bodyPr/>
                    <a:lstStyle/>
                    <a:p>
                      <a:pPr algn="l" fontAlgn="t"/>
                      <a:r>
                        <a:rPr lang="en-US" sz="1100" u="none" strike="noStrike">
                          <a:effectLst/>
                        </a:rPr>
                        <a:t>1st Public Hearing Ad Runs</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just" fontAlgn="t"/>
                      <a:r>
                        <a:rPr lang="en-US" sz="1100" u="none" strike="noStrike">
                          <a:effectLst/>
                        </a:rPr>
                        <a:t>First Ad appears in Sun Journal</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Sunday May 26, 2024</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171" marR="9171" marT="9171" marB="0"/>
                </a:tc>
                <a:extLst>
                  <a:ext uri="{0D108BD9-81ED-4DB2-BD59-A6C34878D82A}">
                    <a16:rowId xmlns:a16="http://schemas.microsoft.com/office/drawing/2014/main" val="3462823073"/>
                  </a:ext>
                </a:extLst>
              </a:tr>
              <a:tr h="211588">
                <a:tc>
                  <a:txBody>
                    <a:bodyPr/>
                    <a:lstStyle/>
                    <a:p>
                      <a:pPr algn="l" fontAlgn="t"/>
                      <a:r>
                        <a:rPr lang="en-US" sz="1100" u="none" strike="noStrike">
                          <a:effectLst/>
                        </a:rPr>
                        <a:t>2nd Public Hearing Ad Runs</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just" fontAlgn="t"/>
                      <a:r>
                        <a:rPr lang="en-US" sz="1100" u="none" strike="noStrike">
                          <a:effectLst/>
                        </a:rPr>
                        <a:t>Second Ad appears in Sun Journal</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Sunday June 2, 2024</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171" marR="9171" marT="9171" marB="0"/>
                </a:tc>
                <a:extLst>
                  <a:ext uri="{0D108BD9-81ED-4DB2-BD59-A6C34878D82A}">
                    <a16:rowId xmlns:a16="http://schemas.microsoft.com/office/drawing/2014/main" val="4125059536"/>
                  </a:ext>
                </a:extLst>
              </a:tr>
              <a:tr h="543915">
                <a:tc>
                  <a:txBody>
                    <a:bodyPr/>
                    <a:lstStyle/>
                    <a:p>
                      <a:pPr algn="l" fontAlgn="t"/>
                      <a:r>
                        <a:rPr lang="en-US" sz="1100" u="none" strike="noStrike">
                          <a:effectLst/>
                        </a:rPr>
                        <a:t>Election Day</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just" fontAlgn="t"/>
                      <a:r>
                        <a:rPr lang="en-US" sz="1100" u="none" strike="noStrike">
                          <a:effectLst/>
                        </a:rPr>
                        <a:t>School Budget Validation Referendum Election Day.  Per 20-A MRSA 1486(2) Notice of Amounts Adopted at Budget Meeting is a necessary posting to occur at the polling place(s).  Election shall be held on or before the 30th day following the budget meeting per state law. </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Tuesday June 4, 2024</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7AM-8PM</a:t>
                      </a:r>
                      <a:endParaRPr lang="en-US" sz="1100" b="1" i="0" u="none" strike="noStrike">
                        <a:solidFill>
                          <a:srgbClr val="000000"/>
                        </a:solidFill>
                        <a:effectLst/>
                        <a:latin typeface="Calibri" panose="020F0502020204030204" pitchFamily="34" charset="0"/>
                      </a:endParaRPr>
                    </a:p>
                  </a:txBody>
                  <a:tcPr marL="9171" marR="9171" marT="9171" marB="0"/>
                </a:tc>
                <a:extLst>
                  <a:ext uri="{0D108BD9-81ED-4DB2-BD59-A6C34878D82A}">
                    <a16:rowId xmlns:a16="http://schemas.microsoft.com/office/drawing/2014/main" val="773890757"/>
                  </a:ext>
                </a:extLst>
              </a:tr>
              <a:tr h="1540896">
                <a:tc>
                  <a:txBody>
                    <a:bodyPr/>
                    <a:lstStyle/>
                    <a:p>
                      <a:pPr algn="l" fontAlgn="t"/>
                      <a:r>
                        <a:rPr lang="en-US" sz="1100" u="none" strike="noStrike">
                          <a:effectLst/>
                        </a:rPr>
                        <a:t>Council Regular Meeting/Budget Workshop</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just" fontAlgn="t"/>
                      <a:r>
                        <a:rPr lang="en-US" sz="1100" u="none" strike="noStrike">
                          <a:effectLst/>
                        </a:rPr>
                        <a:t>Council Holds Municipal Budget &amp; Municipal CIP Budget Public Hearings</a:t>
                      </a:r>
                      <a:br>
                        <a:rPr lang="en-US" sz="1100" u="none" strike="noStrike">
                          <a:effectLst/>
                        </a:rPr>
                      </a:br>
                      <a:r>
                        <a:rPr lang="en-US" sz="1100" u="none" strike="noStrike">
                          <a:effectLst/>
                        </a:rPr>
                        <a:t>Council Adopts Municipal Budget and Municipal CIP Budget</a:t>
                      </a:r>
                      <a:br>
                        <a:rPr lang="en-US" sz="1100" u="none" strike="noStrike">
                          <a:effectLst/>
                        </a:rPr>
                      </a:br>
                      <a:r>
                        <a:rPr lang="en-US" sz="1100" u="none" strike="noStrike">
                          <a:effectLst/>
                        </a:rPr>
                        <a:t>Sec 6.04 (b) Budget Deliberations. The Town Council shall review the proposed budgets at budget sessions which may be informal but which shall be open to the public. The Council shall complete its review of the budgets no later than the last Tuesday in June.</a:t>
                      </a:r>
                      <a:br>
                        <a:rPr lang="en-US" sz="1100" u="none" strike="noStrike">
                          <a:effectLst/>
                        </a:rPr>
                      </a:br>
                      <a:r>
                        <a:rPr lang="en-US" sz="1100" u="none" strike="noStrike">
                          <a:effectLst/>
                        </a:rPr>
                        <a:t>Sec 6.04 …(d) Adoption. Town Budget. The final vote on the Town Budget shall be taken on or before the last Tuesday of June. If Council fails to adopt a Budget for the Town by the last Tuesday in June, the Budget as presented by the Town Manager shall become the Budget to be implemented on a month to month basis until such time as a final Budget is approved.</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a:effectLst/>
                        </a:rPr>
                        <a:t>Tuesday June 18, 2024</a:t>
                      </a:r>
                      <a:endParaRPr lang="en-US" sz="1100" b="1" i="0" u="none" strike="noStrike">
                        <a:solidFill>
                          <a:srgbClr val="000000"/>
                        </a:solidFill>
                        <a:effectLst/>
                        <a:latin typeface="Calibri" panose="020F0502020204030204" pitchFamily="34" charset="0"/>
                      </a:endParaRPr>
                    </a:p>
                  </a:txBody>
                  <a:tcPr marL="9171" marR="9171" marT="9171" marB="0"/>
                </a:tc>
                <a:tc>
                  <a:txBody>
                    <a:bodyPr/>
                    <a:lstStyle/>
                    <a:p>
                      <a:pPr algn="l" fontAlgn="t"/>
                      <a:r>
                        <a:rPr lang="en-US" sz="1100" u="none" strike="noStrike" dirty="0">
                          <a:effectLst/>
                        </a:rPr>
                        <a:t>6:00 PM</a:t>
                      </a:r>
                      <a:endParaRPr lang="en-US" sz="1100" b="1" i="0" u="none" strike="noStrike" dirty="0">
                        <a:solidFill>
                          <a:srgbClr val="000000"/>
                        </a:solidFill>
                        <a:effectLst/>
                        <a:latin typeface="Calibri" panose="020F0502020204030204" pitchFamily="34" charset="0"/>
                      </a:endParaRPr>
                    </a:p>
                  </a:txBody>
                  <a:tcPr marL="9171" marR="9171" marT="9171" marB="0"/>
                </a:tc>
                <a:extLst>
                  <a:ext uri="{0D108BD9-81ED-4DB2-BD59-A6C34878D82A}">
                    <a16:rowId xmlns:a16="http://schemas.microsoft.com/office/drawing/2014/main" val="1620154570"/>
                  </a:ext>
                </a:extLst>
              </a:tr>
            </a:tbl>
          </a:graphicData>
        </a:graphic>
      </p:graphicFrame>
    </p:spTree>
    <p:extLst>
      <p:ext uri="{BB962C8B-B14F-4D97-AF65-F5344CB8AC3E}">
        <p14:creationId xmlns:p14="http://schemas.microsoft.com/office/powerpoint/2010/main" val="1722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dirty="0"/>
              <a:t>About the Town of Lisbon</a:t>
            </a:r>
          </a:p>
        </p:txBody>
      </p:sp>
      <p:pic>
        <p:nvPicPr>
          <p:cNvPr id="27" name="Picture 26">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p:cNvSpPr>
            <a:spLocks noGrp="1"/>
          </p:cNvSpPr>
          <p:nvPr>
            <p:ph sz="half" idx="1"/>
          </p:nvPr>
        </p:nvSpPr>
        <p:spPr>
          <a:xfrm>
            <a:off x="680321" y="2336873"/>
            <a:ext cx="6423211" cy="3599316"/>
          </a:xfrm>
        </p:spPr>
        <p:txBody>
          <a:bodyPr vert="horz" lIns="91440" tIns="45720" rIns="91440" bIns="45720" rtlCol="0">
            <a:normAutofit lnSpcReduction="10000"/>
          </a:bodyPr>
          <a:lstStyle/>
          <a:p>
            <a:r>
              <a:rPr lang="en-US" sz="2000" dirty="0"/>
              <a:t>The Town of Lisbon is the third largest municipality in Androscoggin County</a:t>
            </a:r>
          </a:p>
          <a:p>
            <a:r>
              <a:rPr lang="en-US" sz="2000" dirty="0"/>
              <a:t>Out of 492 Maine municipalities, Lisbon is the 23</a:t>
            </a:r>
            <a:r>
              <a:rPr lang="en-US" sz="2000" baseline="30000" dirty="0"/>
              <a:t>rd</a:t>
            </a:r>
            <a:r>
              <a:rPr lang="en-US" sz="2000" dirty="0"/>
              <a:t> largest</a:t>
            </a:r>
          </a:p>
          <a:p>
            <a:r>
              <a:rPr lang="en-US" sz="2000" dirty="0"/>
              <a:t>Based on the Census data from April 1, 2020:</a:t>
            </a:r>
          </a:p>
          <a:p>
            <a:pPr lvl="1"/>
            <a:r>
              <a:rPr lang="en-US" dirty="0"/>
              <a:t>Population of 9,711</a:t>
            </a:r>
          </a:p>
          <a:p>
            <a:pPr lvl="2"/>
            <a:r>
              <a:rPr lang="en-US" sz="2000" dirty="0"/>
              <a:t>Highest population since the Town was incorporated</a:t>
            </a:r>
          </a:p>
          <a:p>
            <a:r>
              <a:rPr lang="en-US" sz="2000" dirty="0"/>
              <a:t>Building Permits and other data since 4/1/20 indicate Town population is now well past 10,000 people;</a:t>
            </a:r>
          </a:p>
          <a:p>
            <a:pPr lvl="1"/>
            <a:endParaRPr lang="en-US" dirty="0"/>
          </a:p>
        </p:txBody>
      </p:sp>
      <p:pic>
        <p:nvPicPr>
          <p:cNvPr id="4" name="Picture 3"/>
          <p:cNvPicPr>
            <a:picLocks noChangeAspect="1"/>
          </p:cNvPicPr>
          <p:nvPr/>
        </p:nvPicPr>
        <p:blipFill>
          <a:blip r:embed="rId6"/>
          <a:stretch>
            <a:fillRect/>
          </a:stretch>
        </p:blipFill>
        <p:spPr>
          <a:xfrm>
            <a:off x="8187091" y="822821"/>
            <a:ext cx="3358478" cy="521235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64356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t>Town Services</a:t>
            </a:r>
            <a:endParaRPr lang="en-US" dirty="0"/>
          </a:p>
        </p:txBody>
      </p:sp>
      <p:sp>
        <p:nvSpPr>
          <p:cNvPr id="58" name="Content Placeholder 57">
            <a:extLst>
              <a:ext uri="{FF2B5EF4-FFF2-40B4-BE49-F238E27FC236}">
                <a16:creationId xmlns:a16="http://schemas.microsoft.com/office/drawing/2014/main" id="{CC296BD7-CCC6-9DB6-8A6E-0DCC84814548}"/>
              </a:ext>
            </a:extLst>
          </p:cNvPr>
          <p:cNvSpPr>
            <a:spLocks noGrp="1"/>
          </p:cNvSpPr>
          <p:nvPr>
            <p:ph sz="half" idx="2"/>
          </p:nvPr>
        </p:nvSpPr>
        <p:spPr>
          <a:xfrm>
            <a:off x="5884054" y="2043369"/>
            <a:ext cx="6307945" cy="4491246"/>
          </a:xfrm>
        </p:spPr>
        <p:txBody>
          <a:bodyPr>
            <a:normAutofit fontScale="92500" lnSpcReduction="20000"/>
          </a:bodyPr>
          <a:lstStyle/>
          <a:p>
            <a:pPr marL="0" indent="0" defTabSz="370332">
              <a:lnSpc>
                <a:spcPct val="90000"/>
              </a:lnSpc>
              <a:buNone/>
            </a:pPr>
            <a:r>
              <a:rPr lang="en-US" sz="1400" kern="1200" dirty="0">
                <a:solidFill>
                  <a:schemeClr val="tx1"/>
                </a:solidFill>
                <a:latin typeface="+mn-lt"/>
                <a:ea typeface="+mn-ea"/>
                <a:cs typeface="+mn-cs"/>
              </a:rPr>
              <a:t>Winter Operations</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Plowing </a:t>
            </a:r>
          </a:p>
          <a:p>
            <a:pPr marL="0" lvl="1" indent="0" defTabSz="370332">
              <a:lnSpc>
                <a:spcPct val="90000"/>
              </a:lnSpc>
              <a:spcBef>
                <a:spcPts val="810"/>
              </a:spcBef>
              <a:buNone/>
            </a:pPr>
            <a:r>
              <a:rPr lang="en-US" sz="1400" kern="1200" dirty="0">
                <a:solidFill>
                  <a:schemeClr val="tx1"/>
                </a:solidFill>
                <a:latin typeface="+mn-lt"/>
                <a:ea typeface="+mn-ea"/>
                <a:cs typeface="+mn-cs"/>
              </a:rPr>
              <a:t>Public Works</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Road Repairs</a:t>
            </a:r>
          </a:p>
          <a:p>
            <a:pPr marL="0" lvl="1" indent="0" defTabSz="370332">
              <a:lnSpc>
                <a:spcPct val="90000"/>
              </a:lnSpc>
              <a:spcBef>
                <a:spcPts val="810"/>
              </a:spcBef>
              <a:buNone/>
            </a:pPr>
            <a:r>
              <a:rPr lang="en-US" sz="1400" kern="1200">
                <a:solidFill>
                  <a:schemeClr val="tx1"/>
                </a:solidFill>
                <a:latin typeface="+mn-lt"/>
                <a:ea typeface="+mn-ea"/>
                <a:cs typeface="+mn-cs"/>
              </a:rPr>
              <a:t>Economic Development</a:t>
            </a:r>
          </a:p>
          <a:p>
            <a:pPr marL="0" lvl="1" indent="0" defTabSz="370332">
              <a:lnSpc>
                <a:spcPct val="90000"/>
              </a:lnSpc>
              <a:spcBef>
                <a:spcPts val="810"/>
              </a:spcBef>
              <a:buNone/>
            </a:pPr>
            <a:r>
              <a:rPr lang="en-US" sz="1400" kern="1200" dirty="0">
                <a:solidFill>
                  <a:schemeClr val="tx1"/>
                </a:solidFill>
                <a:latin typeface="+mn-lt"/>
                <a:ea typeface="+mn-ea"/>
                <a:cs typeface="+mn-cs"/>
              </a:rPr>
              <a:t>DARE</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School Resource Officer</a:t>
            </a:r>
          </a:p>
          <a:p>
            <a:pPr marL="0" lvl="1" indent="0" defTabSz="370332">
              <a:lnSpc>
                <a:spcPct val="90000"/>
              </a:lnSpc>
              <a:spcBef>
                <a:spcPts val="810"/>
              </a:spcBef>
              <a:buNone/>
            </a:pPr>
            <a:r>
              <a:rPr lang="en-US" sz="1400" kern="1200" dirty="0">
                <a:solidFill>
                  <a:schemeClr val="tx1"/>
                </a:solidFill>
                <a:latin typeface="+mn-lt"/>
                <a:ea typeface="+mn-ea"/>
                <a:cs typeface="+mn-cs"/>
              </a:rPr>
              <a:t>General Assistance</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Giving Tree – Christmas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Thanksgiving Dinner</a:t>
            </a:r>
          </a:p>
          <a:p>
            <a:pPr marL="0" lvl="1" indent="0" defTabSz="370332">
              <a:lnSpc>
                <a:spcPct val="90000"/>
              </a:lnSpc>
              <a:spcBef>
                <a:spcPts val="810"/>
              </a:spcBef>
              <a:buNone/>
            </a:pPr>
            <a:r>
              <a:rPr lang="en-US" sz="1400" kern="1200" dirty="0">
                <a:solidFill>
                  <a:schemeClr val="tx1"/>
                </a:solidFill>
                <a:latin typeface="+mn-lt"/>
                <a:ea typeface="+mn-ea"/>
                <a:cs typeface="+mn-cs"/>
              </a:rPr>
              <a:t>Sewer Department</a:t>
            </a:r>
          </a:p>
          <a:p>
            <a:pPr marL="0" lvl="1" indent="0" defTabSz="370332">
              <a:lnSpc>
                <a:spcPct val="90000"/>
              </a:lnSpc>
              <a:spcBef>
                <a:spcPts val="810"/>
              </a:spcBef>
              <a:buNone/>
            </a:pPr>
            <a:r>
              <a:rPr lang="en-US" sz="1400" kern="1200" dirty="0">
                <a:solidFill>
                  <a:schemeClr val="tx1"/>
                </a:solidFill>
                <a:latin typeface="+mn-lt"/>
                <a:ea typeface="+mn-ea"/>
                <a:cs typeface="+mn-cs"/>
              </a:rPr>
              <a:t>Tax Collection </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Motor Vehicle Registration</a:t>
            </a:r>
          </a:p>
          <a:p>
            <a:pPr marL="0" lvl="1" indent="0" defTabSz="370332">
              <a:lnSpc>
                <a:spcPct val="90000"/>
              </a:lnSpc>
              <a:spcBef>
                <a:spcPts val="810"/>
              </a:spcBef>
              <a:buNone/>
            </a:pPr>
            <a:r>
              <a:rPr lang="en-US" sz="1400" kern="1200" dirty="0">
                <a:solidFill>
                  <a:schemeClr val="tx1"/>
                </a:solidFill>
                <a:latin typeface="+mn-lt"/>
                <a:ea typeface="+mn-ea"/>
                <a:cs typeface="+mn-cs"/>
              </a:rPr>
              <a:t>Code Enforcement</a:t>
            </a:r>
          </a:p>
          <a:p>
            <a:pPr marL="0" lvl="1" indent="0" defTabSz="370332">
              <a:lnSpc>
                <a:spcPct val="90000"/>
              </a:lnSpc>
              <a:spcBef>
                <a:spcPts val="810"/>
              </a:spcBef>
              <a:buNone/>
            </a:pPr>
            <a:r>
              <a:rPr lang="en-US" sz="1400" kern="1200" dirty="0">
                <a:solidFill>
                  <a:schemeClr val="tx1"/>
                </a:solidFill>
                <a:latin typeface="+mn-lt"/>
                <a:ea typeface="+mn-ea"/>
                <a:cs typeface="+mn-cs"/>
              </a:rPr>
              <a:t>Clerk</a:t>
            </a:r>
          </a:p>
          <a:p>
            <a:pPr marL="0" lvl="1" indent="0" defTabSz="370332">
              <a:lnSpc>
                <a:spcPct val="90000"/>
              </a:lnSpc>
              <a:spcBef>
                <a:spcPts val="810"/>
              </a:spcBef>
              <a:buNone/>
            </a:pPr>
            <a:r>
              <a:rPr lang="en-US" sz="1400" kern="1200" dirty="0">
                <a:solidFill>
                  <a:schemeClr val="tx1"/>
                </a:solidFill>
                <a:latin typeface="+mn-lt"/>
                <a:ea typeface="+mn-ea"/>
                <a:cs typeface="+mn-cs"/>
              </a:rPr>
              <a:t>Assessing</a:t>
            </a:r>
          </a:p>
          <a:p>
            <a:pPr marL="0" lvl="1" indent="0" defTabSz="370332">
              <a:lnSpc>
                <a:spcPct val="90000"/>
              </a:lnSpc>
              <a:spcBef>
                <a:spcPts val="810"/>
              </a:spcBef>
              <a:buNone/>
            </a:pPr>
            <a:r>
              <a:rPr lang="en-US" sz="1400" kern="1200" dirty="0">
                <a:solidFill>
                  <a:schemeClr val="tx1"/>
                </a:solidFill>
                <a:latin typeface="+mn-lt"/>
                <a:ea typeface="+mn-ea"/>
                <a:cs typeface="+mn-cs"/>
              </a:rPr>
              <a:t>Finance</a:t>
            </a:r>
          </a:p>
          <a:p>
            <a:pPr marL="0" lvl="1" indent="0" defTabSz="370332">
              <a:lnSpc>
                <a:spcPct val="90000"/>
              </a:lnSpc>
              <a:spcBef>
                <a:spcPts val="810"/>
              </a:spcBef>
              <a:buNone/>
            </a:pPr>
            <a:r>
              <a:rPr lang="en-US" sz="1400" kern="1200" dirty="0">
                <a:solidFill>
                  <a:schemeClr val="tx1"/>
                </a:solidFill>
                <a:latin typeface="+mn-lt"/>
                <a:ea typeface="+mn-ea"/>
                <a:cs typeface="+mn-cs"/>
              </a:rPr>
              <a:t>Town Manager</a:t>
            </a:r>
          </a:p>
          <a:p>
            <a:endParaRPr lang="en-US" dirty="0"/>
          </a:p>
        </p:txBody>
      </p:sp>
      <p:sp>
        <p:nvSpPr>
          <p:cNvPr id="89" name="Content Placeholder 2"/>
          <p:cNvSpPr>
            <a:spLocks/>
          </p:cNvSpPr>
          <p:nvPr/>
        </p:nvSpPr>
        <p:spPr>
          <a:xfrm>
            <a:off x="323378" y="2079518"/>
            <a:ext cx="5934443" cy="4647363"/>
          </a:xfrm>
          <a:prstGeom prst="rect">
            <a:avLst/>
          </a:prstGeom>
        </p:spPr>
        <p:txBody>
          <a:bodyPr>
            <a:normAutofit/>
          </a:bodyPr>
          <a:lstStyle/>
          <a:p>
            <a:pPr defTabSz="370332">
              <a:lnSpc>
                <a:spcPct val="90000"/>
              </a:lnSpc>
            </a:pPr>
            <a:r>
              <a:rPr lang="en-US" sz="1400" kern="1200" dirty="0">
                <a:solidFill>
                  <a:schemeClr val="tx1"/>
                </a:solidFill>
                <a:latin typeface="+mn-lt"/>
                <a:ea typeface="+mn-ea"/>
                <a:cs typeface="+mn-cs"/>
              </a:rPr>
              <a:t>Public Safety</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Fire Department</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Police/ACO</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Communication Center</a:t>
            </a:r>
          </a:p>
          <a:p>
            <a:pPr marL="370332" lvl="1" defTabSz="370332">
              <a:lnSpc>
                <a:spcPct val="90000"/>
              </a:lnSpc>
              <a:buFont typeface="Wingdings" panose="05000000000000000000" pitchFamily="2" charset="2"/>
              <a:buChar char="v"/>
            </a:pPr>
            <a:r>
              <a:rPr lang="en-US" sz="1400" kern="1200" dirty="0">
                <a:solidFill>
                  <a:schemeClr val="tx1"/>
                </a:solidFill>
                <a:latin typeface="+mn-lt"/>
                <a:ea typeface="+mn-ea"/>
                <a:cs typeface="+mn-cs"/>
              </a:rPr>
              <a:t>Ambulatory Services</a:t>
            </a:r>
          </a:p>
          <a:p>
            <a:pPr marL="185166" lvl="1" defTabSz="370332">
              <a:lnSpc>
                <a:spcPct val="90000"/>
              </a:lnSpc>
              <a:spcBef>
                <a:spcPts val="810"/>
              </a:spcBef>
            </a:pPr>
            <a:r>
              <a:rPr lang="en-US" sz="1400" kern="1200" dirty="0">
                <a:solidFill>
                  <a:schemeClr val="tx1"/>
                </a:solidFill>
                <a:latin typeface="+mn-lt"/>
                <a:ea typeface="+mn-ea"/>
                <a:cs typeface="+mn-cs"/>
              </a:rPr>
              <a:t>Transfer Station</a:t>
            </a:r>
          </a:p>
          <a:p>
            <a:pPr marL="185166" lvl="1" defTabSz="370332">
              <a:lnSpc>
                <a:spcPct val="90000"/>
              </a:lnSpc>
              <a:spcBef>
                <a:spcPts val="810"/>
              </a:spcBef>
            </a:pPr>
            <a:r>
              <a:rPr lang="en-US" sz="1400" kern="1200" dirty="0">
                <a:solidFill>
                  <a:schemeClr val="tx1"/>
                </a:solidFill>
                <a:latin typeface="+mn-lt"/>
                <a:ea typeface="+mn-ea"/>
                <a:cs typeface="+mn-cs"/>
              </a:rPr>
              <a:t>Library</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Programs offered for all ages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Summer Reading Programs</a:t>
            </a:r>
          </a:p>
          <a:p>
            <a:pPr marL="185166" lvl="1" defTabSz="370332">
              <a:lnSpc>
                <a:spcPct val="90000"/>
              </a:lnSpc>
              <a:spcBef>
                <a:spcPts val="810"/>
              </a:spcBef>
            </a:pPr>
            <a:r>
              <a:rPr lang="en-US" sz="1400" kern="1200" dirty="0">
                <a:solidFill>
                  <a:schemeClr val="tx1"/>
                </a:solidFill>
                <a:latin typeface="+mn-lt"/>
                <a:ea typeface="+mn-ea"/>
                <a:cs typeface="+mn-cs"/>
              </a:rPr>
              <a:t>Parks &amp; Recreation</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Summer Camp programs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Sports Camps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Before and After School</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Senior Programs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Beaver Park (300 acre park with beautiful trails and ponds)</a:t>
            </a:r>
          </a:p>
          <a:p>
            <a:pPr marL="648081" lvl="2" indent="-277749" defTabSz="370332">
              <a:lnSpc>
                <a:spcPct val="90000"/>
              </a:lnSpc>
              <a:spcBef>
                <a:spcPts val="810"/>
              </a:spcBef>
              <a:buFont typeface="Wingdings" panose="05000000000000000000" pitchFamily="2" charset="2"/>
              <a:buChar char="v"/>
            </a:pPr>
            <a:r>
              <a:rPr lang="en-US" sz="1400" kern="1200" dirty="0">
                <a:solidFill>
                  <a:schemeClr val="tx1"/>
                </a:solidFill>
                <a:latin typeface="+mn-lt"/>
                <a:ea typeface="+mn-ea"/>
                <a:cs typeface="+mn-cs"/>
              </a:rPr>
              <a:t>Trips for Seniors and Children</a:t>
            </a:r>
            <a:endParaRPr lang="en-US" sz="200" dirty="0"/>
          </a:p>
        </p:txBody>
      </p:sp>
      <p:pic>
        <p:nvPicPr>
          <p:cNvPr id="5" name="Graphic 4" descr="Garbage with solid fill">
            <a:extLst>
              <a:ext uri="{FF2B5EF4-FFF2-40B4-BE49-F238E27FC236}">
                <a16:creationId xmlns:a16="http://schemas.microsoft.com/office/drawing/2014/main" id="{C23537FD-98F0-87A2-43EE-32A6CA618D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1715" y="2691278"/>
            <a:ext cx="745918" cy="745918"/>
          </a:xfrm>
          <a:prstGeom prst="rect">
            <a:avLst/>
          </a:prstGeom>
        </p:spPr>
      </p:pic>
      <p:pic>
        <p:nvPicPr>
          <p:cNvPr id="8" name="Graphic 7" descr="Road with solid fill">
            <a:extLst>
              <a:ext uri="{FF2B5EF4-FFF2-40B4-BE49-F238E27FC236}">
                <a16:creationId xmlns:a16="http://schemas.microsoft.com/office/drawing/2014/main" id="{29FA0D27-B3A3-EBC5-C9F3-349CAAC062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9811" y="2333597"/>
            <a:ext cx="745918" cy="745918"/>
          </a:xfrm>
          <a:prstGeom prst="rect">
            <a:avLst/>
          </a:prstGeom>
        </p:spPr>
      </p:pic>
      <p:pic>
        <p:nvPicPr>
          <p:cNvPr id="10" name="Graphic 9" descr="Money outline">
            <a:extLst>
              <a:ext uri="{FF2B5EF4-FFF2-40B4-BE49-F238E27FC236}">
                <a16:creationId xmlns:a16="http://schemas.microsoft.com/office/drawing/2014/main" id="{FB1F9C9E-C059-BECA-2DE7-D28F9B110A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0491" y="5234208"/>
            <a:ext cx="745918" cy="745918"/>
          </a:xfrm>
          <a:prstGeom prst="rect">
            <a:avLst/>
          </a:prstGeom>
        </p:spPr>
      </p:pic>
      <p:pic>
        <p:nvPicPr>
          <p:cNvPr id="12" name="Graphic 11" descr="Books with solid fill">
            <a:extLst>
              <a:ext uri="{FF2B5EF4-FFF2-40B4-BE49-F238E27FC236}">
                <a16:creationId xmlns:a16="http://schemas.microsoft.com/office/drawing/2014/main" id="{E5B5048B-6064-A764-4434-0E260B65E2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27462" y="3259379"/>
            <a:ext cx="745918" cy="745918"/>
          </a:xfrm>
          <a:prstGeom prst="rect">
            <a:avLst/>
          </a:prstGeom>
        </p:spPr>
      </p:pic>
      <p:pic>
        <p:nvPicPr>
          <p:cNvPr id="14" name="Graphic 13" descr="Rainy scene outline">
            <a:extLst>
              <a:ext uri="{FF2B5EF4-FFF2-40B4-BE49-F238E27FC236}">
                <a16:creationId xmlns:a16="http://schemas.microsoft.com/office/drawing/2014/main" id="{9EE6FB9A-8D2E-590B-55EB-522B7C8B55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3380" y="4134139"/>
            <a:ext cx="745918" cy="745918"/>
          </a:xfrm>
          <a:prstGeom prst="rect">
            <a:avLst/>
          </a:prstGeom>
        </p:spPr>
      </p:pic>
      <p:pic>
        <p:nvPicPr>
          <p:cNvPr id="16" name="Graphic 15" descr="Fire Hydrant with solid fill">
            <a:extLst>
              <a:ext uri="{FF2B5EF4-FFF2-40B4-BE49-F238E27FC236}">
                <a16:creationId xmlns:a16="http://schemas.microsoft.com/office/drawing/2014/main" id="{1064B210-2D52-8D2E-4544-9B1EE6E015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41346" y="2048443"/>
            <a:ext cx="745918" cy="745918"/>
          </a:xfrm>
          <a:prstGeom prst="rect">
            <a:avLst/>
          </a:prstGeom>
        </p:spPr>
      </p:pic>
      <p:pic>
        <p:nvPicPr>
          <p:cNvPr id="49" name="Graphic 48" descr="Ambulance outline">
            <a:extLst>
              <a:ext uri="{FF2B5EF4-FFF2-40B4-BE49-F238E27FC236}">
                <a16:creationId xmlns:a16="http://schemas.microsoft.com/office/drawing/2014/main" id="{A11D1889-2EF9-6B65-E01B-BBF0C6E9FD5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21966" y="2384619"/>
            <a:ext cx="745918" cy="745918"/>
          </a:xfrm>
          <a:prstGeom prst="rect">
            <a:avLst/>
          </a:prstGeom>
        </p:spPr>
      </p:pic>
      <p:pic>
        <p:nvPicPr>
          <p:cNvPr id="51" name="Graphic 50" descr="Soccer outline">
            <a:extLst>
              <a:ext uri="{FF2B5EF4-FFF2-40B4-BE49-F238E27FC236}">
                <a16:creationId xmlns:a16="http://schemas.microsoft.com/office/drawing/2014/main" id="{A2F46376-4FF3-40F0-FD0F-D0E559C107A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50482" y="4861249"/>
            <a:ext cx="745918" cy="745918"/>
          </a:xfrm>
          <a:prstGeom prst="rect">
            <a:avLst/>
          </a:prstGeom>
        </p:spPr>
      </p:pic>
      <p:pic>
        <p:nvPicPr>
          <p:cNvPr id="53" name="Graphic 52" descr="Snowflake with solid fill">
            <a:extLst>
              <a:ext uri="{FF2B5EF4-FFF2-40B4-BE49-F238E27FC236}">
                <a16:creationId xmlns:a16="http://schemas.microsoft.com/office/drawing/2014/main" id="{851A5897-06A0-F751-8797-1B7B517F249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562096" y="1945360"/>
            <a:ext cx="745918" cy="745918"/>
          </a:xfrm>
          <a:prstGeom prst="rect">
            <a:avLst/>
          </a:prstGeom>
        </p:spPr>
      </p:pic>
      <p:pic>
        <p:nvPicPr>
          <p:cNvPr id="55" name="Graphic 54" descr="Toilet outline">
            <a:extLst>
              <a:ext uri="{FF2B5EF4-FFF2-40B4-BE49-F238E27FC236}">
                <a16:creationId xmlns:a16="http://schemas.microsoft.com/office/drawing/2014/main" id="{B8EE5DC4-F930-B0ED-5220-522CD9EC635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796341" y="4061147"/>
            <a:ext cx="745918" cy="745918"/>
          </a:xfrm>
          <a:prstGeom prst="rect">
            <a:avLst/>
          </a:prstGeom>
        </p:spPr>
      </p:pic>
    </p:spTree>
    <p:extLst>
      <p:ext uri="{BB962C8B-B14F-4D97-AF65-F5344CB8AC3E}">
        <p14:creationId xmlns:p14="http://schemas.microsoft.com/office/powerpoint/2010/main" val="291292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Components</a:t>
            </a:r>
          </a:p>
        </p:txBody>
      </p:sp>
      <p:sp>
        <p:nvSpPr>
          <p:cNvPr id="3" name="Content Placeholder 2"/>
          <p:cNvSpPr>
            <a:spLocks noGrp="1"/>
          </p:cNvSpPr>
          <p:nvPr>
            <p:ph idx="1"/>
          </p:nvPr>
        </p:nvSpPr>
        <p:spPr>
          <a:xfrm>
            <a:off x="605507" y="2162305"/>
            <a:ext cx="9294952" cy="4372309"/>
          </a:xfrm>
        </p:spPr>
        <p:txBody>
          <a:bodyPr>
            <a:normAutofit/>
          </a:bodyPr>
          <a:lstStyle/>
          <a:p>
            <a:r>
              <a:rPr lang="en-US" sz="2000" dirty="0"/>
              <a:t>The FY25 Budget is comprised of four components, the General Fund, Sewer Fund, Capital Fund, and Special Revenues/Reserves Fund.</a:t>
            </a:r>
          </a:p>
          <a:p>
            <a:pPr lvl="1"/>
            <a:r>
              <a:rPr lang="en-US" sz="1600" dirty="0"/>
              <a:t>General - This is the largest fund in the Town, and it is the one where revenues and expenses not legally obligated to a specific purpose reside. The proposed Managerial FY 2025 Municipal Budget is showing the projected expenditures and revenues on an Organizational Level. Each Organizational level generally represents a department within the Town of Lisbon. </a:t>
            </a:r>
          </a:p>
          <a:p>
            <a:pPr lvl="1"/>
            <a:r>
              <a:rPr lang="en-US" sz="1600" dirty="0"/>
              <a:t>Sewer Fund – This is an “enterprise” fund, and consists solely of the revenues and expenses related to providing sewer conveyance and treatment services.</a:t>
            </a:r>
          </a:p>
          <a:p>
            <a:pPr lvl="1"/>
            <a:r>
              <a:rPr lang="en-US" sz="1600" dirty="0"/>
              <a:t>Capital Fund – This fund shows the expenses and revenues related to Town capital expenses.  For FY25, a capital expense is a purchase of $25,000 or greater (whether single or aggregate) that has a useful life greater than one year.</a:t>
            </a:r>
          </a:p>
          <a:p>
            <a:pPr lvl="1"/>
            <a:r>
              <a:rPr lang="en-US" sz="1600" dirty="0"/>
              <a:t>Special Revenues/Reserves Fund – This houses money from the other funds set aside for a singular purpose.  Revenues and expenses generally do not directly go into this fund, but instead transfers between the other funds run through here.</a:t>
            </a:r>
          </a:p>
        </p:txBody>
      </p:sp>
    </p:spTree>
    <p:extLst>
      <p:ext uri="{BB962C8B-B14F-4D97-AF65-F5344CB8AC3E}">
        <p14:creationId xmlns:p14="http://schemas.microsoft.com/office/powerpoint/2010/main" val="351332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4BA14E14-2EC1-8088-BAD0-97FC0A244F0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Magnifying glass showing decling performance">
            <a:extLst>
              <a:ext uri="{FF2B5EF4-FFF2-40B4-BE49-F238E27FC236}">
                <a16:creationId xmlns:a16="http://schemas.microsoft.com/office/drawing/2014/main" id="{3FFE8C67-60AE-9F01-DEEC-450CE66AF89D}"/>
              </a:ext>
            </a:extLst>
          </p:cNvPr>
          <p:cNvPicPr>
            <a:picLocks noChangeAspect="1"/>
          </p:cNvPicPr>
          <p:nvPr/>
        </p:nvPicPr>
        <p:blipFill rotWithShape="1">
          <a:blip r:embed="rId4"/>
          <a:srcRect l="12126" r="42691"/>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4417DE-774B-2608-ED31-13CA84B7BF21}"/>
              </a:ext>
            </a:extLst>
          </p:cNvPr>
          <p:cNvSpPr>
            <a:spLocks noGrp="1"/>
          </p:cNvSpPr>
          <p:nvPr>
            <p:ph type="title"/>
          </p:nvPr>
        </p:nvSpPr>
        <p:spPr>
          <a:xfrm>
            <a:off x="680321" y="753228"/>
            <a:ext cx="7087552" cy="1080938"/>
          </a:xfrm>
        </p:spPr>
        <p:txBody>
          <a:bodyPr>
            <a:normAutofit/>
          </a:bodyPr>
          <a:lstStyle/>
          <a:p>
            <a:r>
              <a:rPr lang="en-US" dirty="0"/>
              <a:t>Budget Components</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8AC58876-CFC6-EC19-2EA4-C4A73B61ED1E}"/>
              </a:ext>
            </a:extLst>
          </p:cNvPr>
          <p:cNvSpPr>
            <a:spLocks noGrp="1"/>
          </p:cNvSpPr>
          <p:nvPr>
            <p:ph idx="1"/>
          </p:nvPr>
        </p:nvSpPr>
        <p:spPr>
          <a:xfrm>
            <a:off x="680321" y="2336873"/>
            <a:ext cx="6423211" cy="3599316"/>
          </a:xfrm>
        </p:spPr>
        <p:txBody>
          <a:bodyPr>
            <a:normAutofit/>
          </a:bodyPr>
          <a:lstStyle/>
          <a:p>
            <a:r>
              <a:rPr lang="en-US" sz="1100"/>
              <a:t>Chart of Accounts Update</a:t>
            </a:r>
          </a:p>
          <a:p>
            <a:pPr lvl="1"/>
            <a:r>
              <a:rPr lang="en-US" sz="1100"/>
              <a:t>Once the budget numbers are approved, the final version will have an updated chart of accounts that better reflects the State of Maine Recommend Municipal Chart of Accounts</a:t>
            </a:r>
          </a:p>
          <a:p>
            <a:r>
              <a:rPr lang="en-US" sz="1100"/>
              <a:t>Project Accounting</a:t>
            </a:r>
          </a:p>
          <a:p>
            <a:pPr lvl="1"/>
            <a:r>
              <a:rPr lang="en-US" sz="1100"/>
              <a:t>In addition, capital projects and special revenues/reserves will be making use of project accounting starting in FY25</a:t>
            </a:r>
          </a:p>
          <a:p>
            <a:r>
              <a:rPr lang="en-US" sz="1100"/>
              <a:t>Elimination of Inter-Departmental Billing</a:t>
            </a:r>
          </a:p>
          <a:p>
            <a:pPr lvl="1"/>
            <a:r>
              <a:rPr lang="en-US" sz="1100"/>
              <a:t>The Town has several expenses that are from a single source and then split among multiple departments.  For example, Public Works purchases the fuel for the Town, and then charges Town departments to use it.</a:t>
            </a:r>
          </a:p>
          <a:p>
            <a:pPr lvl="1"/>
            <a:r>
              <a:rPr lang="en-US" sz="1100"/>
              <a:t>This process creates additional work and occasional disputes between departments.</a:t>
            </a:r>
          </a:p>
          <a:p>
            <a:pPr lvl="1"/>
            <a:r>
              <a:rPr lang="en-US" sz="1100"/>
              <a:t>Proposal will be that once budget numbers are approved, such items will instead be put under a “Town” department</a:t>
            </a:r>
          </a:p>
          <a:p>
            <a:pPr lvl="1"/>
            <a:r>
              <a:rPr lang="en-US" sz="1100"/>
              <a:t>If expenses in these categories create a budget issue, an audit will be conducted to determine which departments are unfairly making use of these expenses;</a:t>
            </a:r>
          </a:p>
        </p:txBody>
      </p:sp>
    </p:spTree>
    <p:extLst>
      <p:ext uri="{BB962C8B-B14F-4D97-AF65-F5344CB8AC3E}">
        <p14:creationId xmlns:p14="http://schemas.microsoft.com/office/powerpoint/2010/main" val="268752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5" name="Rectangle 3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a:normAutofit/>
          </a:bodyPr>
          <a:lstStyle/>
          <a:p>
            <a:pPr algn="r"/>
            <a:r>
              <a:rPr lang="en-US" sz="4400"/>
              <a:t>FY25 Budget Challenges</a:t>
            </a:r>
          </a:p>
        </p:txBody>
      </p:sp>
      <p:graphicFrame>
        <p:nvGraphicFramePr>
          <p:cNvPr id="23" name="Content Placeholder 7">
            <a:extLst>
              <a:ext uri="{FF2B5EF4-FFF2-40B4-BE49-F238E27FC236}">
                <a16:creationId xmlns:a16="http://schemas.microsoft.com/office/drawing/2014/main" id="{27AC21A2-026B-E4CA-3238-B12AFC6C7E34}"/>
              </a:ext>
            </a:extLst>
          </p:cNvPr>
          <p:cNvGraphicFramePr>
            <a:graphicFrameLocks noGrp="1"/>
          </p:cNvGraphicFramePr>
          <p:nvPr>
            <p:ph idx="1"/>
            <p:extLst>
              <p:ext uri="{D42A27DB-BD31-4B8C-83A1-F6EECF244321}">
                <p14:modId xmlns:p14="http://schemas.microsoft.com/office/powerpoint/2010/main" val="360305141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97625036"/>
      </p:ext>
    </p:extLst>
  </p:cSld>
  <p:clrMapOvr>
    <a:masterClrMapping/>
  </p:clrMapOvr>
</p:sld>
</file>

<file path=ppt/theme/theme1.xml><?xml version="1.0" encoding="utf-8"?>
<a:theme xmlns:a="http://schemas.openxmlformats.org/drawingml/2006/main" name="Berli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7685</TotalTime>
  <Words>4761</Words>
  <Application>Microsoft Office PowerPoint</Application>
  <PresentationFormat>Widescreen</PresentationFormat>
  <Paragraphs>646</Paragraphs>
  <Slides>26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vt:lpstr>
      <vt:lpstr>Berlin</vt:lpstr>
      <vt:lpstr>Town of Lisbon</vt:lpstr>
      <vt:lpstr>Budget Timeframe / Process</vt:lpstr>
      <vt:lpstr>Budget Timeframe / Process</vt:lpstr>
      <vt:lpstr>Budget Timeframe / Process</vt:lpstr>
      <vt:lpstr>About the Town of Lisbon</vt:lpstr>
      <vt:lpstr>Town Services</vt:lpstr>
      <vt:lpstr>Budget Components</vt:lpstr>
      <vt:lpstr>Budget Components</vt:lpstr>
      <vt:lpstr>FY25 Budget Challenges</vt:lpstr>
      <vt:lpstr>FY25 Solutions</vt:lpstr>
      <vt:lpstr>General Fund FY25 Budget vs FY24 Budget  </vt:lpstr>
      <vt:lpstr>FY25 General Fund Expenses Departmental Comparison</vt:lpstr>
      <vt:lpstr>General Fund Revenues  FY25 Budget vs FY24 Budget</vt:lpstr>
      <vt:lpstr>Mil Rate Calculation</vt:lpstr>
      <vt:lpstr>SUMMARY: Mil Rate Impact</vt:lpstr>
      <vt:lpstr>Fund Balance Policy</vt:lpstr>
      <vt:lpstr>Capital Improvement Plan</vt:lpstr>
      <vt:lpstr>Town of Lisbon Summary – 5 Year CIP </vt:lpstr>
      <vt:lpstr>FY25 CIP Highlights</vt:lpstr>
      <vt:lpstr>CIP Funding Sources</vt:lpstr>
      <vt:lpstr>Debt</vt:lpstr>
      <vt:lpstr>Debt Limits</vt:lpstr>
      <vt:lpstr>Debt Limits</vt:lpstr>
      <vt:lpstr>Sewer Fund</vt:lpstr>
      <vt:lpstr>Special Revenues and Reserves Fund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Lisbon</dc:title>
  <dc:creator>Kayla Tierney</dc:creator>
  <cp:lastModifiedBy>Samantha Bryant</cp:lastModifiedBy>
  <cp:revision>95</cp:revision>
  <cp:lastPrinted>2022-03-15T19:43:28Z</cp:lastPrinted>
  <dcterms:created xsi:type="dcterms:W3CDTF">2021-03-12T18:35:46Z</dcterms:created>
  <dcterms:modified xsi:type="dcterms:W3CDTF">2024-03-18T14:07:36Z</dcterms:modified>
</cp:coreProperties>
</file>